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</Types>
</file>

<file path=_rels/.rels><?xml version="1.0" encoding="UTF-8"?>
<Relationships xmlns="http://schemas.openxmlformats.org/package/2006/relationships"><Relationship Id="rId1" Type="http://schemas.openxmlformats.org/officeDocument/2006/relationships/officeDocument" Target="ppt/presentation.xml"></Relationship><Relationship Id="rId2" Type="http://schemas.openxmlformats.org/package/2006/relationships/metadata/core-properties" Target="docProps/core.xml"></Relationship><Relationship Id="rId3" Type="http://schemas.openxmlformats.org/officeDocument/2006/relationships/extended-properties" Target="docProps/app.xml"></Relationship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saveSubsetFonts="1" autoCompressPictures="0">
  <p:sldMasterIdLst>
    <p:sldMasterId id="2147483666" r:id="rId3"/>
  </p:sldMasterIdLst>
  <p:notesMasterIdLst>
    <p:notesMasterId r:id="rId5"/>
  </p:notesMasterIdLst>
  <p:sldIdLst>
    <p:sldId id="256" r:id="rId7"/>
    <p:sldId id="257" r:id="rId8"/>
    <p:sldId id="259" r:id="rId9"/>
    <p:sldId id="260" r:id="rId10"/>
    <p:sldId id="261" r:id="rId11"/>
    <p:sldId id="264" r:id="rId12"/>
    <p:sldId id="267" r:id="rId13"/>
    <p:sldId id="268" r:id="rId14"/>
  </p:sldIdLst>
  <p:notesMasterIdLst/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</p:extLst>
  </p:showPr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View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?>
<Relationships xmlns="http://schemas.openxmlformats.org/package/2006/relationships"><Relationship Id="rId1" Type="http://schemas.openxmlformats.org/officeDocument/2006/relationships/tableStyles" Target="tableStyles.xml"></Relationship><Relationship Id="rId3" Type="http://schemas.openxmlformats.org/officeDocument/2006/relationships/slideMaster" Target="slideMasters/slideMaster1.xml"></Relationship><Relationship Id="rId4" Type="http://schemas.openxmlformats.org/officeDocument/2006/relationships/theme" Target="theme/theme1.xml"></Relationship><Relationship Id="rId5" Type="http://schemas.openxmlformats.org/officeDocument/2006/relationships/notesMaster" Target="notesMasters/notesMaster1.xml"></Relationship><Relationship Id="rId7" Type="http://schemas.openxmlformats.org/officeDocument/2006/relationships/slide" Target="slides/slide1.xml"></Relationship><Relationship Id="rId8" Type="http://schemas.openxmlformats.org/officeDocument/2006/relationships/slide" Target="slides/slide2.xml"></Relationship><Relationship Id="rId9" Type="http://schemas.openxmlformats.org/officeDocument/2006/relationships/slide" Target="slides/slide3.xml"></Relationship><Relationship Id="rId10" Type="http://schemas.openxmlformats.org/officeDocument/2006/relationships/slide" Target="slides/slide4.xml"></Relationship><Relationship Id="rId11" Type="http://schemas.openxmlformats.org/officeDocument/2006/relationships/slide" Target="slides/slide5.xml"></Relationship><Relationship Id="rId12" Type="http://schemas.openxmlformats.org/officeDocument/2006/relationships/slide" Target="slides/slide6.xml"></Relationship><Relationship Id="rId13" Type="http://schemas.openxmlformats.org/officeDocument/2006/relationships/slide" Target="slides/slide7.xml"></Relationship><Relationship Id="rId14" Type="http://schemas.openxmlformats.org/officeDocument/2006/relationships/slide" Target="slides/slide8.xml"></Relationship><Relationship Id="rId23" Type="http://schemas.openxmlformats.org/officeDocument/2006/relationships/viewProps" Target="viewProps.xml"></Relationship><Relationship Id="rId24" Type="http://schemas.openxmlformats.org/officeDocument/2006/relationships/presProps" Target="presProps.xml"></Relationship></Relationships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2.xml"></Relationship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.xml"></Relationship></Relationships>
</file>

<file path=ppt/notesSlides/_rels/notesSlide2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2.xml"></Relationship></Relationships>
</file>

<file path=ppt/notesSlides/_rels/notesSlide3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3.xml"></Relationship></Relationships>
</file>

<file path=ppt/notesSlides/_rels/notesSlide4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4.xml"></Relationship></Relationships>
</file>

<file path=ppt/notesSlides/_rels/notesSlide5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5.xml"></Relationship></Relationships>
</file>

<file path=ppt/notesSlides/_rels/notesSlide6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6.xml"></Relationship></Relationships>
</file>

<file path=ppt/notesSlides/_rels/notesSlide7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7.xml"></Relationship></Relationships>
</file>

<file path=ppt/notesSlides/_rels/notesSlide8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8.xml"></Relationship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
<Relationships xmlns="http://schemas.openxmlformats.org/package/2006/relationships"><Relationship Id="rId1" Type="http://schemas.openxmlformats.org/officeDocument/2006/relationships/image" Target="../media/image-1-1.png"></Relationship><Relationship Id="rId2" Type="http://schemas.openxmlformats.org/officeDocument/2006/relationships/image" Target="../media/image-1-2.png"></Relationship><Relationship Id="rId3" Type="http://schemas.openxmlformats.org/officeDocument/2006/relationships/image" Target="../media/image-1-3.png"></Relationship><Relationship Id="rId4" Type="http://schemas.openxmlformats.org/officeDocument/2006/relationships/image" Target="../media/image-1-4.png"></Relationship><Relationship Id="rId5" Type="http://schemas.openxmlformats.org/officeDocument/2006/relationships/image" Target="../media/image-1-5.png"></Relationship><Relationship Id="rId6" Type="http://schemas.openxmlformats.org/officeDocument/2006/relationships/image" Target="../media/image-1-6.png"></Relationship><Relationship Id="rId7" Type="http://schemas.openxmlformats.org/officeDocument/2006/relationships/image" Target="../media/image-1-7.png"></Relationship><Relationship Id="rId8" Type="http://schemas.openxmlformats.org/officeDocument/2006/relationships/image" Target="../media/image-1-8.png"></Relationship><Relationship Id="rId9" Type="http://schemas.openxmlformats.org/officeDocument/2006/relationships/image" Target="../media/image-1-9.png"></Relationship><Relationship Id="rId10" Type="http://schemas.openxmlformats.org/officeDocument/2006/relationships/image" Target="../media/image-1-10.png"></Relationship><Relationship Id="rId11" Type="http://schemas.openxmlformats.org/officeDocument/2006/relationships/image" Target="../media/image-1-11.png"></Relationship><Relationship Id="rId12" Type="http://schemas.openxmlformats.org/officeDocument/2006/relationships/image" Target="../media/image-1-12.png"></Relationship><Relationship Id="rId13" Type="http://schemas.openxmlformats.org/officeDocument/2006/relationships/image" Target="../media/image-1-13.png"></Relationship><Relationship Id="rId15" Type="http://schemas.openxmlformats.org/officeDocument/2006/relationships/notesSlide" Target="../notesSlides/notesSlide1.xml"></Relationship><Relationship Id="rId16" Type="http://schemas.openxmlformats.org/officeDocument/2006/relationships/slideLayout" Target="../slideLayouts/slideLayout1.xml"></Relationship></Relationships>
</file>

<file path=ppt/slides/_rels/slide2.xml.rels><?xml version="1.0" encoding="UTF-8"?>
<Relationships xmlns="http://schemas.openxmlformats.org/package/2006/relationships"><Relationship Id="rId1" Type="http://schemas.openxmlformats.org/officeDocument/2006/relationships/image" Target="../media/image-2-1.png"></Relationship><Relationship Id="rId2" Type="http://schemas.openxmlformats.org/officeDocument/2006/relationships/image" Target="../media/image-2-2.png"></Relationship><Relationship Id="rId3" Type="http://schemas.openxmlformats.org/officeDocument/2006/relationships/image" Target="../media/image-2-3.png"></Relationship><Relationship Id="rId4" Type="http://schemas.openxmlformats.org/officeDocument/2006/relationships/image" Target="../media/image-2-4.png"></Relationship><Relationship Id="rId5" Type="http://schemas.openxmlformats.org/officeDocument/2006/relationships/image" Target="../media/image-2-5.png"></Relationship><Relationship Id="rId6" Type="http://schemas.openxmlformats.org/officeDocument/2006/relationships/image" Target="../media/image-2-6.png"></Relationship><Relationship Id="rId7" Type="http://schemas.openxmlformats.org/officeDocument/2006/relationships/image" Target="../media/image-2-7.png"></Relationship><Relationship Id="rId8" Type="http://schemas.openxmlformats.org/officeDocument/2006/relationships/image" Target="../media/image-2-8.png"></Relationship><Relationship Id="rId9" Type="http://schemas.openxmlformats.org/officeDocument/2006/relationships/image" Target="../media/image-2-9.png"></Relationship><Relationship Id="rId10" Type="http://schemas.openxmlformats.org/officeDocument/2006/relationships/image" Target="../media/image-2-10.png"></Relationship><Relationship Id="rId12" Type="http://schemas.openxmlformats.org/officeDocument/2006/relationships/image" Target="../media/image-2-12.png"></Relationship><Relationship Id="rId13" Type="http://schemas.openxmlformats.org/officeDocument/2006/relationships/image" Target="../media/image-2-13.png"></Relationship><Relationship Id="rId14" Type="http://schemas.openxmlformats.org/officeDocument/2006/relationships/image" Target="../media/image-2-14.png"></Relationship><Relationship Id="rId15" Type="http://schemas.openxmlformats.org/officeDocument/2006/relationships/image" Target="../media/image-2-15.png"></Relationship><Relationship Id="rId16" Type="http://schemas.openxmlformats.org/officeDocument/2006/relationships/image" Target="../media/image-2-16.png"></Relationship><Relationship Id="rId17" Type="http://schemas.openxmlformats.org/officeDocument/2006/relationships/image" Target="../media/image-2-17.png"></Relationship><Relationship Id="rId18" Type="http://schemas.openxmlformats.org/officeDocument/2006/relationships/image" Target="../media/image-2-18.png"></Relationship><Relationship Id="rId19" Type="http://schemas.openxmlformats.org/officeDocument/2006/relationships/image" Target="../media/image-2-19.png"></Relationship><Relationship Id="rId20" Type="http://schemas.openxmlformats.org/officeDocument/2006/relationships/image" Target="../media/image-2-20.png"></Relationship><Relationship Id="rId21" Type="http://schemas.openxmlformats.org/officeDocument/2006/relationships/image" Target="../media/image-2-21.png"></Relationship><Relationship Id="rId22" Type="http://schemas.openxmlformats.org/officeDocument/2006/relationships/image" Target="../media/image-2-22.png"></Relationship><Relationship Id="rId24" Type="http://schemas.openxmlformats.org/officeDocument/2006/relationships/notesSlide" Target="../notesSlides/notesSlide2.xml"></Relationship><Relationship Id="rId25" Type="http://schemas.openxmlformats.org/officeDocument/2006/relationships/image" Target="../media/image-3-17.png"></Relationship><Relationship Id="rId26" Type="http://schemas.openxmlformats.org/officeDocument/2006/relationships/image" Target="../media/image-3-18.png"></Relationship><Relationship Id="rId27" Type="http://schemas.openxmlformats.org/officeDocument/2006/relationships/image" Target="../media/image-3-19.png"></Relationship><Relationship Id="rId28" Type="http://schemas.openxmlformats.org/officeDocument/2006/relationships/image" Target="../media/image-3-20.png"></Relationship><Relationship Id="rId29" Type="http://schemas.openxmlformats.org/officeDocument/2006/relationships/image" Target="../media/image-3-21.png"></Relationship><Relationship Id="rId30" Type="http://schemas.openxmlformats.org/officeDocument/2006/relationships/image" Target="../media/image-3-22.png"></Relationship><Relationship Id="rId31" Type="http://schemas.openxmlformats.org/officeDocument/2006/relationships/image" Target="../media/image-3-23.png"></Relationship><Relationship Id="rId32" Type="http://schemas.openxmlformats.org/officeDocument/2006/relationships/image" Target="../media/image-3-24.png"></Relationship><Relationship Id="rId33" Type="http://schemas.openxmlformats.org/officeDocument/2006/relationships/image" Target="../media/image-3-25.png"></Relationship><Relationship Id="rId34" Type="http://schemas.openxmlformats.org/officeDocument/2006/relationships/slideLayout" Target="../slideLayouts/slideLayout1.xml"></Relationship></Relationships>
</file>

<file path=ppt/slides/_rels/slide3.xml.rels><?xml version="1.0" encoding="UTF-8"?>
<Relationships xmlns="http://schemas.openxmlformats.org/package/2006/relationships"><Relationship Id="rId1" Type="http://schemas.openxmlformats.org/officeDocument/2006/relationships/image" Target="../media/image-4-1.png"></Relationship><Relationship Id="rId3" Type="http://schemas.openxmlformats.org/officeDocument/2006/relationships/image" Target="../media/image-4-3.png"></Relationship><Relationship Id="rId4" Type="http://schemas.openxmlformats.org/officeDocument/2006/relationships/image" Target="../media/image-4-4.png"></Relationship><Relationship Id="rId5" Type="http://schemas.openxmlformats.org/officeDocument/2006/relationships/image" Target="../media/image-4-5.png"></Relationship><Relationship Id="rId6" Type="http://schemas.openxmlformats.org/officeDocument/2006/relationships/image" Target="../media/image-4-6.png"></Relationship><Relationship Id="rId7" Type="http://schemas.openxmlformats.org/officeDocument/2006/relationships/image" Target="../media/image-4-7.png"></Relationship><Relationship Id="rId8" Type="http://schemas.openxmlformats.org/officeDocument/2006/relationships/image" Target="../media/image-4-8.png"></Relationship><Relationship Id="rId9" Type="http://schemas.openxmlformats.org/officeDocument/2006/relationships/image" Target="../media/image-4-9.png"></Relationship><Relationship Id="rId10" Type="http://schemas.openxmlformats.org/officeDocument/2006/relationships/image" Target="../media/image-4-10.png"></Relationship><Relationship Id="rId11" Type="http://schemas.openxmlformats.org/officeDocument/2006/relationships/image" Target="../media/image-4-11.png"></Relationship><Relationship Id="rId13" Type="http://schemas.openxmlformats.org/officeDocument/2006/relationships/image" Target="../media/image-4-13.png"></Relationship><Relationship Id="rId14" Type="http://schemas.openxmlformats.org/officeDocument/2006/relationships/image" Target="../media/image-4-14.png"></Relationship><Relationship Id="rId15" Type="http://schemas.openxmlformats.org/officeDocument/2006/relationships/image" Target="../media/image-4-15.png"></Relationship><Relationship Id="rId16" Type="http://schemas.openxmlformats.org/officeDocument/2006/relationships/image" Target="../media/image-4-16.png"></Relationship><Relationship Id="rId20" Type="http://schemas.openxmlformats.org/officeDocument/2006/relationships/image" Target="../media/image-4-20.png"></Relationship><Relationship Id="rId33" Type="http://schemas.openxmlformats.org/officeDocument/2006/relationships/notesSlide" Target="../notesSlides/notesSlide3.xml"></Relationship><Relationship Id="rId34" Type="http://schemas.openxmlformats.org/officeDocument/2006/relationships/image" Target="../media/fImage199477641.png"></Relationship><Relationship Id="rId35" Type="http://schemas.openxmlformats.org/officeDocument/2006/relationships/image" Target="../media/image-2-2.png"></Relationship><Relationship Id="rId36" Type="http://schemas.openxmlformats.org/officeDocument/2006/relationships/slideLayout" Target="../slideLayouts/slideLayout1.xml"></Relationship></Relationships>
</file>

<file path=ppt/slides/_rels/slide4.xml.rels><?xml version="1.0" encoding="UTF-8"?>
<Relationships xmlns="http://schemas.openxmlformats.org/package/2006/relationships"><Relationship Id="rId1" Type="http://schemas.openxmlformats.org/officeDocument/2006/relationships/image" Target="../media/image-5-1.png"></Relationship><Relationship Id="rId2" Type="http://schemas.openxmlformats.org/officeDocument/2006/relationships/image" Target="../media/image-5-2.png"></Relationship><Relationship Id="rId3" Type="http://schemas.openxmlformats.org/officeDocument/2006/relationships/image" Target="../media/image-5-3.png"></Relationship><Relationship Id="rId4" Type="http://schemas.openxmlformats.org/officeDocument/2006/relationships/image" Target="../media/image-5-4.png"></Relationship><Relationship Id="rId5" Type="http://schemas.openxmlformats.org/officeDocument/2006/relationships/image" Target="../media/image-5-5.png"></Relationship><Relationship Id="rId6" Type="http://schemas.openxmlformats.org/officeDocument/2006/relationships/image" Target="../media/image-5-6.png"></Relationship><Relationship Id="rId7" Type="http://schemas.openxmlformats.org/officeDocument/2006/relationships/image" Target="../media/image-5-7.png"></Relationship><Relationship Id="rId8" Type="http://schemas.openxmlformats.org/officeDocument/2006/relationships/image" Target="../media/image-5-8.png"></Relationship><Relationship Id="rId9" Type="http://schemas.openxmlformats.org/officeDocument/2006/relationships/image" Target="../media/image-5-9.png"></Relationship><Relationship Id="rId10" Type="http://schemas.openxmlformats.org/officeDocument/2006/relationships/image" Target="../media/image-5-10.png"></Relationship><Relationship Id="rId11" Type="http://schemas.openxmlformats.org/officeDocument/2006/relationships/image" Target="../media/image-5-11.png"></Relationship><Relationship Id="rId12" Type="http://schemas.openxmlformats.org/officeDocument/2006/relationships/image" Target="../media/image-5-12.png"></Relationship><Relationship Id="rId13" Type="http://schemas.openxmlformats.org/officeDocument/2006/relationships/image" Target="../media/image-5-13.png"></Relationship><Relationship Id="rId14" Type="http://schemas.openxmlformats.org/officeDocument/2006/relationships/image" Target="../media/image-5-14.png"></Relationship><Relationship Id="rId15" Type="http://schemas.openxmlformats.org/officeDocument/2006/relationships/image" Target="../media/image-5-15.png"></Relationship><Relationship Id="rId16" Type="http://schemas.openxmlformats.org/officeDocument/2006/relationships/image" Target="../media/image-5-16.png"></Relationship><Relationship Id="rId17" Type="http://schemas.openxmlformats.org/officeDocument/2006/relationships/image" Target="../media/image-5-17.png"></Relationship><Relationship Id="rId18" Type="http://schemas.openxmlformats.org/officeDocument/2006/relationships/image" Target="../media/image-5-18.png"></Relationship><Relationship Id="rId19" Type="http://schemas.openxmlformats.org/officeDocument/2006/relationships/image" Target="../media/image-5-19.png"></Relationship><Relationship Id="rId20" Type="http://schemas.openxmlformats.org/officeDocument/2006/relationships/image" Target="../media/image-5-20.png"></Relationship><Relationship Id="rId21" Type="http://schemas.openxmlformats.org/officeDocument/2006/relationships/image" Target="../media/image-5-21.png"></Relationship><Relationship Id="rId22" Type="http://schemas.openxmlformats.org/officeDocument/2006/relationships/image" Target="../media/image-5-22.png"></Relationship><Relationship Id="rId23" Type="http://schemas.openxmlformats.org/officeDocument/2006/relationships/image" Target="../media/image-5-23.png"></Relationship><Relationship Id="rId24" Type="http://schemas.openxmlformats.org/officeDocument/2006/relationships/image" Target="../media/image-5-24.png"></Relationship><Relationship Id="rId27" Type="http://schemas.openxmlformats.org/officeDocument/2006/relationships/notesSlide" Target="../notesSlides/notesSlide4.xml"></Relationship><Relationship Id="rId28" Type="http://schemas.openxmlformats.org/officeDocument/2006/relationships/slideLayout" Target="../slideLayouts/slideLayout1.xml"></Relationship></Relationships>
</file>

<file path=ppt/slides/_rels/slide5.xml.rels><?xml version="1.0" encoding="UTF-8"?>
<Relationships xmlns="http://schemas.openxmlformats.org/package/2006/relationships"><Relationship Id="rId1" Type="http://schemas.openxmlformats.org/officeDocument/2006/relationships/image" Target="../media/image-6-1.png"></Relationship><Relationship Id="rId2" Type="http://schemas.openxmlformats.org/officeDocument/2006/relationships/image" Target="../media/image-6-2.png"></Relationship><Relationship Id="rId3" Type="http://schemas.openxmlformats.org/officeDocument/2006/relationships/image" Target="../media/image-6-3.png"></Relationship><Relationship Id="rId4" Type="http://schemas.openxmlformats.org/officeDocument/2006/relationships/image" Target="../media/image-6-4.png"></Relationship><Relationship Id="rId5" Type="http://schemas.openxmlformats.org/officeDocument/2006/relationships/image" Target="../media/image-6-5.png"></Relationship><Relationship Id="rId26" Type="http://schemas.openxmlformats.org/officeDocument/2006/relationships/image" Target="../media/image-6-26.png"></Relationship><Relationship Id="rId27" Type="http://schemas.openxmlformats.org/officeDocument/2006/relationships/image" Target="../media/image-6-27.png"></Relationship><Relationship Id="rId28" Type="http://schemas.openxmlformats.org/officeDocument/2006/relationships/image" Target="../media/image-6-28.png"></Relationship><Relationship Id="rId29" Type="http://schemas.openxmlformats.org/officeDocument/2006/relationships/image" Target="../media/image-6-29.png"></Relationship><Relationship Id="rId30" Type="http://schemas.openxmlformats.org/officeDocument/2006/relationships/image" Target="../media/image-6-30.png"></Relationship><Relationship Id="rId31" Type="http://schemas.openxmlformats.org/officeDocument/2006/relationships/image" Target="../media/image-6-31.png"></Relationship><Relationship Id="rId32" Type="http://schemas.openxmlformats.org/officeDocument/2006/relationships/image" Target="../media/image-6-32.png"></Relationship><Relationship Id="rId36" Type="http://schemas.openxmlformats.org/officeDocument/2006/relationships/notesSlide" Target="../notesSlides/notesSlide5.xml"></Relationship><Relationship Id="rId37" Type="http://schemas.openxmlformats.org/officeDocument/2006/relationships/image" Target="../media/fImage1288998438467.png"></Relationship><Relationship Id="rId38" Type="http://schemas.openxmlformats.org/officeDocument/2006/relationships/slideLayout" Target="../slideLayouts/slideLayout1.xml"></Relationship></Relationships>
</file>

<file path=ppt/slides/_rels/slide6.xml.rels><?xml version="1.0" encoding="UTF-8"?>
<Relationships xmlns="http://schemas.openxmlformats.org/package/2006/relationships"><Relationship Id="rId1" Type="http://schemas.openxmlformats.org/officeDocument/2006/relationships/image" Target="../media/image-9-1.png"></Relationship><Relationship Id="rId3" Type="http://schemas.openxmlformats.org/officeDocument/2006/relationships/image" Target="../media/image-9-3.png"></Relationship><Relationship Id="rId4" Type="http://schemas.openxmlformats.org/officeDocument/2006/relationships/image" Target="../media/image-9-4.png"></Relationship><Relationship Id="rId5" Type="http://schemas.openxmlformats.org/officeDocument/2006/relationships/image" Target="../media/image-9-5.png"></Relationship><Relationship Id="rId6" Type="http://schemas.openxmlformats.org/officeDocument/2006/relationships/image" Target="../media/image-9-6.png"></Relationship><Relationship Id="rId7" Type="http://schemas.openxmlformats.org/officeDocument/2006/relationships/image" Target="../media/image-9-7.png"></Relationship><Relationship Id="rId8" Type="http://schemas.openxmlformats.org/officeDocument/2006/relationships/image" Target="../media/image-9-8.png"></Relationship><Relationship Id="rId9" Type="http://schemas.openxmlformats.org/officeDocument/2006/relationships/image" Target="../media/image-9-9.png"></Relationship><Relationship Id="rId10" Type="http://schemas.openxmlformats.org/officeDocument/2006/relationships/image" Target="../media/image-9-10.png"></Relationship><Relationship Id="rId13" Type="http://schemas.openxmlformats.org/officeDocument/2006/relationships/image" Target="../media/image-9-13.png"></Relationship><Relationship Id="rId14" Type="http://schemas.openxmlformats.org/officeDocument/2006/relationships/image" Target="../media/image-9-14.png"></Relationship><Relationship Id="rId22" Type="http://schemas.openxmlformats.org/officeDocument/2006/relationships/notesSlide" Target="../notesSlides/notesSlide6.xml"></Relationship><Relationship Id="rId23" Type="http://schemas.openxmlformats.org/officeDocument/2006/relationships/image" Target="../media/image-6-2.png"></Relationship><Relationship Id="rId24" Type="http://schemas.openxmlformats.org/officeDocument/2006/relationships/image" Target="../media/fImage844479096334.png"></Relationship><Relationship Id="rId25" Type="http://schemas.openxmlformats.org/officeDocument/2006/relationships/slideLayout" Target="../slideLayouts/slideLayout1.xml"></Relationship></Relationships>
</file>

<file path=ppt/slides/_rels/slide7.xml.rels><?xml version="1.0" encoding="UTF-8"?>
<Relationships xmlns="http://schemas.openxmlformats.org/package/2006/relationships"><Relationship Id="rId1" Type="http://schemas.openxmlformats.org/officeDocument/2006/relationships/image" Target="../media/image-12-1.png"></Relationship><Relationship Id="rId2" Type="http://schemas.openxmlformats.org/officeDocument/2006/relationships/image" Target="../media/image-12-2.png"></Relationship><Relationship Id="rId60" Type="http://schemas.openxmlformats.org/officeDocument/2006/relationships/notesSlide" Target="../notesSlides/notesSlide7.xml"></Relationship><Relationship Id="rId61" Type="http://schemas.openxmlformats.org/officeDocument/2006/relationships/slideLayout" Target="../slideLayouts/slideLayout1.xml"></Relationship></Relationships>
</file>

<file path=ppt/slides/_rels/slide8.xml.rels><?xml version="1.0" encoding="UTF-8"?>
<Relationships xmlns="http://schemas.openxmlformats.org/package/2006/relationships"><Relationship Id="rId1" Type="http://schemas.openxmlformats.org/officeDocument/2006/relationships/image" Target="../media/image-13-1.png"></Relationship><Relationship Id="rId2" Type="http://schemas.openxmlformats.org/officeDocument/2006/relationships/image" Target="../media/image-13-2.png"></Relationship><Relationship Id="rId3" Type="http://schemas.openxmlformats.org/officeDocument/2006/relationships/image" Target="../media/image-13-3.png"></Relationship><Relationship Id="rId4" Type="http://schemas.openxmlformats.org/officeDocument/2006/relationships/image" Target="../media/image-13-4.png"></Relationship><Relationship Id="rId5" Type="http://schemas.openxmlformats.org/officeDocument/2006/relationships/image" Target="../media/image-13-5.png"></Relationship><Relationship Id="rId6" Type="http://schemas.openxmlformats.org/officeDocument/2006/relationships/image" Target="../media/image-13-6.png"></Relationship><Relationship Id="rId7" Type="http://schemas.openxmlformats.org/officeDocument/2006/relationships/image" Target="../media/image-13-7.png"></Relationship><Relationship Id="rId8" Type="http://schemas.openxmlformats.org/officeDocument/2006/relationships/image" Target="../media/image-13-8.png"></Relationship><Relationship Id="rId9" Type="http://schemas.openxmlformats.org/officeDocument/2006/relationships/image" Target="../media/image-13-9.png"></Relationship><Relationship Id="rId10" Type="http://schemas.openxmlformats.org/officeDocument/2006/relationships/image" Target="../media/image-13-10.png"></Relationship><Relationship Id="rId11" Type="http://schemas.openxmlformats.org/officeDocument/2006/relationships/image" Target="../media/image-13-11.png"></Relationship><Relationship Id="rId12" Type="http://schemas.openxmlformats.org/officeDocument/2006/relationships/image" Target="../media/image-13-12.png"></Relationship><Relationship Id="rId13" Type="http://schemas.openxmlformats.org/officeDocument/2006/relationships/image" Target="../media/image-13-13.png"></Relationship><Relationship Id="rId28" Type="http://schemas.openxmlformats.org/officeDocument/2006/relationships/notesSlide" Target="../notesSlides/notesSlide8.xml"></Relationship><Relationship Id="rId29" Type="http://schemas.openxmlformats.org/officeDocument/2006/relationships/slideLayout" Target="../slideLayouts/slideLayout1.xml"></Relationship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476250"/>
            <a:ext cx="1219200" cy="1257300"/>
          </a:xfrm>
          <a:prstGeom prst="rect">
            <a:avLst/>
          </a:prstGeom>
        </p:spPr>
      </p:pic>
      <p:pic>
        <p:nvPicPr>
          <p:cNvPr id="4" name="Image 2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0250" y="1428750"/>
            <a:ext cx="1143000" cy="942975"/>
          </a:xfrm>
          <a:prstGeom prst="rect">
            <a:avLst/>
          </a:prstGeom>
        </p:spPr>
      </p:pic>
      <p:pic>
        <p:nvPicPr>
          <p:cNvPr id="5" name="Image 3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5000" y="5191125"/>
            <a:ext cx="771525" cy="714375"/>
          </a:xfrm>
          <a:prstGeom prst="rect">
            <a:avLst/>
          </a:prstGeom>
        </p:spPr>
      </p:pic>
      <p:pic>
        <p:nvPicPr>
          <p:cNvPr id="6" name="Image 4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62500" y="1905000"/>
            <a:ext cx="1143000" cy="942975"/>
          </a:xfrm>
          <a:prstGeom prst="rect">
            <a:avLst/>
          </a:prstGeom>
        </p:spPr>
      </p:pic>
      <p:pic>
        <p:nvPicPr>
          <p:cNvPr id="7" name="Image 5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34425" y="4714875"/>
            <a:ext cx="600075" cy="714375"/>
          </a:xfrm>
          <a:prstGeom prst="rect">
            <a:avLst/>
          </a:prstGeom>
        </p:spPr>
      </p:pic>
      <p:pic>
        <p:nvPicPr>
          <p:cNvPr id="8" name="Image 6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86350" y="1852295"/>
            <a:ext cx="571500" cy="914400"/>
          </a:xfrm>
          <a:prstGeom prst="rect">
            <a:avLst/>
          </a:prstGeom>
        </p:spPr>
      </p:pic>
      <p:pic>
        <p:nvPicPr>
          <p:cNvPr id="9" name="Image 7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62650" y="1852295"/>
            <a:ext cx="1143000" cy="914400"/>
          </a:xfrm>
          <a:prstGeom prst="rect">
            <a:avLst/>
          </a:prstGeom>
        </p:spPr>
      </p:pic>
      <p:pic>
        <p:nvPicPr>
          <p:cNvPr id="10" name="Image 8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38800" y="4396105"/>
            <a:ext cx="914400" cy="38100"/>
          </a:xfrm>
          <a:prstGeom prst="rect">
            <a:avLst/>
          </a:prstGeom>
        </p:spPr>
      </p:pic>
      <p:pic>
        <p:nvPicPr>
          <p:cNvPr id="11" name="Image 9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6248400"/>
            <a:ext cx="12192000" cy="609600"/>
          </a:xfrm>
          <a:prstGeom prst="rect">
            <a:avLst/>
          </a:prstGeom>
        </p:spPr>
      </p:pic>
      <p:pic>
        <p:nvPicPr>
          <p:cNvPr id="12" name="Image 10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81000" y="6457950"/>
            <a:ext cx="133350" cy="171450"/>
          </a:xfrm>
          <a:prstGeom prst="rect">
            <a:avLst/>
          </a:prstGeom>
        </p:spPr>
      </p:pic>
      <p:pic>
        <p:nvPicPr>
          <p:cNvPr id="13" name="Image 11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739130" y="6457950"/>
            <a:ext cx="219075" cy="171450"/>
          </a:xfrm>
          <a:prstGeom prst="rect">
            <a:avLst/>
          </a:prstGeom>
        </p:spPr>
      </p:pic>
      <p:pic>
        <p:nvPicPr>
          <p:cNvPr id="14" name="Image 12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629900" y="6457950"/>
            <a:ext cx="171450" cy="171450"/>
          </a:xfrm>
          <a:prstGeom prst="rect">
            <a:avLst/>
          </a:prstGeom>
        </p:spPr>
      </p:pic>
      <p:sp>
        <p:nvSpPr>
          <p:cNvPr id="15" name="Text 0"/>
          <p:cNvSpPr/>
          <p:nvPr/>
        </p:nvSpPr>
        <p:spPr>
          <a:xfrm>
            <a:off x="2489835" y="3024505"/>
            <a:ext cx="7212330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4500"/>
              </a:lnSpc>
              <a:buNone/>
            </a:pPr>
            <a:r>
              <a:rPr lang="en-US" sz="4500" b="1" dirty="0">
                <a:solidFill>
                  <a:srgbClr val="1E3A8A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WeatherFit</a:t>
            </a:r>
            <a:endParaRPr lang="en-US" sz="4500" dirty="0"/>
          </a:p>
        </p:txBody>
      </p:sp>
      <p:sp>
        <p:nvSpPr>
          <p:cNvPr id="16" name="Text 1"/>
          <p:cNvSpPr/>
          <p:nvPr/>
        </p:nvSpPr>
        <p:spPr>
          <a:xfrm>
            <a:off x="2489835" y="3747770"/>
            <a:ext cx="721233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2250" dirty="0">
                <a:solidFill>
                  <a:srgbClr val="1E40A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위치 기반 날씨 맞춤형 코디 추천 하이브리드 앱</a:t>
            </a:r>
            <a:endParaRPr lang="en-US" sz="2250" dirty="0"/>
          </a:p>
        </p:txBody>
      </p:sp>
      <p:sp>
        <p:nvSpPr>
          <p:cNvPr id="17" name="Text 2"/>
          <p:cNvSpPr/>
          <p:nvPr/>
        </p:nvSpPr>
        <p:spPr>
          <a:xfrm>
            <a:off x="2489835" y="4739005"/>
            <a:ext cx="7212965" cy="267335"/>
          </a:xfrm>
          <a:prstGeom prst="rect">
            <a:avLst/>
          </a:prstGeom>
          <a:noFill/>
          <a:ln/>
        </p:spPr>
        <p:txBody>
          <a:bodyPr wrap="square" lIns="0" tIns="0" rIns="0" bIns="0" numCol="1" vert="horz" anchor="t">
            <a:noAutofit/>
          </a:bodyPr>
          <a:lstStyle/>
          <a:p>
            <a:pPr marL="0" indent="0" algn="ctr">
              <a:lnSpc>
                <a:spcPts val="2100"/>
              </a:lnSpc>
              <a:buFontTx/>
              <a:buNone/>
            </a:pPr>
            <a:r>
              <a:rPr lang="en-US" sz="1500">
                <a:solidFill>
                  <a:srgbClr val="1D4ED8"/>
                </a:solidFill>
                <a:latin typeface="Roboto" charset="0"/>
                <a:ea typeface="Roboto" charset="0"/>
                <a:cs typeface="Roboto" charset="0"/>
              </a:rPr>
              <a:t>"오늘 뭐 입지?"라는 일상적인 고민을 해결하기 위한 코디 비서 앱</a:t>
            </a:r>
            <a:endParaRPr lang="ko-KR" altLang="en-US" sz="1500">
              <a:solidFill>
                <a:srgbClr val="1D4ED8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8" name="Text 3"/>
          <p:cNvSpPr/>
          <p:nvPr/>
        </p:nvSpPr>
        <p:spPr>
          <a:xfrm>
            <a:off x="590550" y="6419850"/>
            <a:ext cx="18288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위치 기반 서비스</a:t>
            </a:r>
            <a:endParaRPr lang="en-US" sz="1350" dirty="0"/>
          </a:p>
        </p:txBody>
      </p:sp>
      <p:sp>
        <p:nvSpPr>
          <p:cNvPr id="19" name="Text 4"/>
          <p:cNvSpPr/>
          <p:nvPr/>
        </p:nvSpPr>
        <p:spPr>
          <a:xfrm>
            <a:off x="6034405" y="6419850"/>
            <a:ext cx="126873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날씨 분석</a:t>
            </a:r>
            <a:endParaRPr lang="en-US" sz="1350" dirty="0"/>
          </a:p>
        </p:txBody>
      </p:sp>
      <p:sp>
        <p:nvSpPr>
          <p:cNvPr id="20" name="Text 5"/>
          <p:cNvSpPr/>
          <p:nvPr/>
        </p:nvSpPr>
        <p:spPr>
          <a:xfrm>
            <a:off x="10877550" y="6419850"/>
            <a:ext cx="141732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스마트 추천</a:t>
            </a:r>
            <a:endParaRPr lang="en-US" sz="1350" dirty="0"/>
          </a:p>
        </p:txBody>
      </p:sp>
      <p:sp>
        <p:nvSpPr>
          <p:cNvPr id="21" name="도형 78"/>
          <p:cNvSpPr>
            <a:spLocks/>
          </p:cNvSpPr>
          <p:nvPr/>
        </p:nvSpPr>
        <p:spPr>
          <a:xfrm rot="0">
            <a:off x="2492375" y="5546725"/>
            <a:ext cx="7212965" cy="267335"/>
          </a:xfrm>
          <a:prstGeom prst="rect"/>
          <a:noFill/>
          <a:ln cap="flat" cmpd="sng">
            <a:prstDash/>
          </a:ln>
        </p:spPr>
        <p:txBody>
          <a:bodyPr wrap="square" lIns="0" tIns="0" rIns="0" bIns="0" numCol="1" vert="horz" anchor="t">
            <a:noAutofit/>
          </a:bodyPr>
          <a:lstStyle/>
          <a:p>
            <a:pPr marL="0" indent="0" algn="ctr">
              <a:lnSpc>
                <a:spcPts val="2100"/>
              </a:lnSpc>
              <a:buFontTx/>
              <a:buNone/>
            </a:pPr>
            <a:r>
              <a:rPr lang="ko-KR" sz="1500" b="1">
                <a:solidFill>
                  <a:srgbClr val="1D4ED8"/>
                </a:solidFill>
                <a:latin typeface="Roboto" charset="0"/>
                <a:ea typeface="Roboto" charset="0"/>
                <a:cs typeface="Roboto" charset="0"/>
              </a:rPr>
              <a:t>2</a:t>
            </a:r>
            <a:r>
              <a:rPr lang="ko-KR" sz="1500" b="1">
                <a:solidFill>
                  <a:srgbClr val="1D4ED8"/>
                </a:solidFill>
                <a:latin typeface="Roboto" charset="0"/>
                <a:ea typeface="Roboto" charset="0"/>
                <a:cs typeface="Roboto" charset="0"/>
              </a:rPr>
              <a:t>02</a:t>
            </a:r>
            <a:r>
              <a:rPr lang="ko-KR" sz="1500" b="1">
                <a:solidFill>
                  <a:srgbClr val="1D4ED8"/>
                </a:solidFill>
                <a:latin typeface="Roboto" charset="0"/>
                <a:ea typeface="Roboto" charset="0"/>
                <a:cs typeface="Roboto" charset="0"/>
              </a:rPr>
              <a:t>1</a:t>
            </a:r>
            <a:r>
              <a:rPr lang="ko-KR" sz="1500" b="1">
                <a:solidFill>
                  <a:srgbClr val="1D4ED8"/>
                </a:solidFill>
                <a:latin typeface="Roboto" charset="0"/>
                <a:ea typeface="Roboto" charset="0"/>
                <a:cs typeface="Roboto" charset="0"/>
              </a:rPr>
              <a:t>60040 </a:t>
            </a:r>
            <a:r>
              <a:rPr lang="ko-KR" sz="1500" b="1">
                <a:solidFill>
                  <a:srgbClr val="1D4ED8"/>
                </a:solidFill>
                <a:latin typeface="Roboto" charset="0"/>
                <a:ea typeface="Roboto" charset="0"/>
                <a:cs typeface="Roboto" charset="0"/>
              </a:rPr>
              <a:t>김성보</a:t>
            </a:r>
            <a:endParaRPr lang="ko-KR" altLang="en-US" sz="1500" b="1">
              <a:solidFill>
                <a:srgbClr val="1D4ED8"/>
              </a:solidFill>
              <a:latin typeface="Roboto" charset="0"/>
              <a:ea typeface="Roboto" charset="0"/>
              <a:cs typeface="Roboto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C:/Users/user/AppData/Roaming/PolarisOffice/ETemp/10292_6878824/image-2-1.png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12192635" cy="6858635"/>
          </a:xfrm>
          <a:prstGeom prst="rect"/>
          <a:noFill/>
        </p:spPr>
      </p:pic>
      <p:pic>
        <p:nvPicPr>
          <p:cNvPr id="3" name="Image 1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838200"/>
            <a:ext cx="762000" cy="38100"/>
          </a:xfrm>
          <a:prstGeom prst="rect">
            <a:avLst/>
          </a:prstGeom>
        </p:spPr>
      </p:pic>
      <p:pic>
        <p:nvPicPr>
          <p:cNvPr id="4" name="Image 2" descr="C:/Users/user/AppData/Roaming/PolarisOffice/ETemp/10292_6878824/image-2-3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09600" y="1181100"/>
            <a:ext cx="5258435" cy="2696210"/>
          </a:xfrm>
          <a:prstGeom prst="rect"/>
          <a:noFill/>
        </p:spPr>
      </p:pic>
      <p:pic>
        <p:nvPicPr>
          <p:cNvPr id="5" name="Image 3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409700"/>
            <a:ext cx="571500" cy="571500"/>
          </a:xfrm>
          <a:prstGeom prst="rect">
            <a:avLst/>
          </a:prstGeom>
        </p:spPr>
      </p:pic>
      <p:pic>
        <p:nvPicPr>
          <p:cNvPr id="6" name="Image 4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9650" y="1543050"/>
            <a:ext cx="228600" cy="304800"/>
          </a:xfrm>
          <a:prstGeom prst="rect">
            <a:avLst/>
          </a:prstGeom>
        </p:spPr>
      </p:pic>
      <p:pic>
        <p:nvPicPr>
          <p:cNvPr id="7" name="Image 5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200" y="2209800"/>
            <a:ext cx="114300" cy="152400"/>
          </a:xfrm>
          <a:prstGeom prst="rect">
            <a:avLst/>
          </a:prstGeom>
        </p:spPr>
      </p:pic>
      <p:pic>
        <p:nvPicPr>
          <p:cNvPr id="8" name="Image 6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8200" y="2857500"/>
            <a:ext cx="114300" cy="152400"/>
          </a:xfrm>
          <a:prstGeom prst="rect">
            <a:avLst/>
          </a:prstGeom>
        </p:spPr>
      </p:pic>
      <p:pic>
        <p:nvPicPr>
          <p:cNvPr id="9" name="Image 7" descr="C:/Users/user/AppData/Roaming/PolarisOffice/ETemp/10292_6878824/image-2-8.png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09600" y="4133850"/>
            <a:ext cx="5258435" cy="1977390"/>
          </a:xfrm>
          <a:prstGeom prst="rect"/>
          <a:noFill/>
        </p:spPr>
      </p:pic>
      <p:pic>
        <p:nvPicPr>
          <p:cNvPr id="10" name="Image 8" descr="C:/Users/user/AppData/Roaming/PolarisOffice/ETemp/10292_6878824/image-2-9.png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838200" y="4362450"/>
            <a:ext cx="572135" cy="572135"/>
          </a:xfrm>
          <a:prstGeom prst="rect"/>
          <a:noFill/>
        </p:spPr>
      </p:pic>
      <p:pic>
        <p:nvPicPr>
          <p:cNvPr id="11" name="Image 9" descr="C:/Users/user/AppData/Roaming/PolarisOffice/ETemp/10292_6878824/image-2-10.png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024255" y="4495800"/>
            <a:ext cx="200660" cy="305435"/>
          </a:xfrm>
          <a:prstGeom prst="rect"/>
          <a:noFill/>
        </p:spPr>
      </p:pic>
      <p:pic>
        <p:nvPicPr>
          <p:cNvPr id="13" name="Image 11" descr="C:/Users/user/AppData/Roaming/PolarisOffice/ETemp/10292_6878824/image-2-12.png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838200" y="5208905"/>
            <a:ext cx="114935" cy="153035"/>
          </a:xfrm>
          <a:prstGeom prst="rect"/>
          <a:noFill/>
        </p:spPr>
      </p:pic>
      <p:pic>
        <p:nvPicPr>
          <p:cNvPr id="14" name="Image 12" descr="C:/Users/user/AppData/Roaming/PolarisOffice/ETemp/10292_6878824/image-2-13.png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838200" y="5589905"/>
            <a:ext cx="114935" cy="153035"/>
          </a:xfrm>
          <a:prstGeom prst="rect"/>
          <a:noFill/>
        </p:spPr>
      </p:pic>
      <p:pic>
        <p:nvPicPr>
          <p:cNvPr id="15" name="Image 13" descr="C:/Users/user/AppData/Roaming/PolarisOffice/ETemp/10292_6878824/image-2-14.png"/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324600" y="1181100"/>
            <a:ext cx="5258435" cy="3153410"/>
          </a:xfrm>
          <a:prstGeom prst="rect"/>
          <a:noFill/>
        </p:spPr>
      </p:pic>
      <p:pic>
        <p:nvPicPr>
          <p:cNvPr id="16" name="Image 14" descr="C:/Users/user/AppData/Roaming/PolarisOffice/ETemp/10292_6878824/image-2-15.png"/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553200" y="1352550"/>
            <a:ext cx="572135" cy="572135"/>
          </a:xfrm>
          <a:prstGeom prst="rect"/>
          <a:noFill/>
        </p:spPr>
      </p:pic>
      <p:pic>
        <p:nvPicPr>
          <p:cNvPr id="17" name="Image 15" descr="C:/Users/user/AppData/Roaming/PolarisOffice/ETemp/10292_6878824/image-2-16.png"/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753225" y="1485900"/>
            <a:ext cx="172085" cy="305435"/>
          </a:xfrm>
          <a:prstGeom prst="rect"/>
          <a:noFill/>
        </p:spPr>
      </p:pic>
      <p:pic>
        <p:nvPicPr>
          <p:cNvPr id="18" name="Image 16" descr="C:/Users/user/AppData/Roaming/PolarisOffice/ETemp/10292_6878824/image-2-17.png"/>
          <p:cNvPicPr>
            <a:picLocks noChangeAspect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553200" y="2078355"/>
            <a:ext cx="457835" cy="457835"/>
          </a:xfrm>
          <a:prstGeom prst="rect"/>
          <a:noFill/>
        </p:spPr>
      </p:pic>
      <p:pic>
        <p:nvPicPr>
          <p:cNvPr id="19" name="Image 17" descr="C:/Users/user/AppData/Roaming/PolarisOffice/ETemp/10292_6878824/image-2-18.png"/>
          <p:cNvPicPr>
            <a:picLocks noChangeAspect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710680" y="2173605"/>
            <a:ext cx="143510" cy="267335"/>
          </a:xfrm>
          <a:prstGeom prst="rect"/>
          <a:noFill/>
        </p:spPr>
      </p:pic>
      <p:pic>
        <p:nvPicPr>
          <p:cNvPr id="20" name="Image 18" descr="C:/Users/user/AppData/Roaming/PolarisOffice/ETemp/10292_6878824/image-2-19.png"/>
          <p:cNvPicPr>
            <a:picLocks noChangeAspect="1"/>
          </p:cNvPicPr>
          <p:nvPr/>
        </p:nvPicPr>
        <p:blipFill rotWithShape="1"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553200" y="2840355"/>
            <a:ext cx="457835" cy="457835"/>
          </a:xfrm>
          <a:prstGeom prst="rect"/>
          <a:noFill/>
        </p:spPr>
      </p:pic>
      <p:pic>
        <p:nvPicPr>
          <p:cNvPr id="21" name="Image 19" descr="C:/Users/user/AppData/Roaming/PolarisOffice/ETemp/10292_6878824/image-2-20.png"/>
          <p:cNvPicPr>
            <a:picLocks noChangeAspect="1"/>
          </p:cNvPicPr>
          <p:nvPr/>
        </p:nvPicPr>
        <p:blipFill rotWithShape="1"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663055" y="2935605"/>
            <a:ext cx="238760" cy="267335"/>
          </a:xfrm>
          <a:prstGeom prst="rect"/>
          <a:noFill/>
        </p:spPr>
      </p:pic>
      <p:pic>
        <p:nvPicPr>
          <p:cNvPr id="22" name="Image 20" descr="C:/Users/user/AppData/Roaming/PolarisOffice/ETemp/10292_6878824/image-2-21.png"/>
          <p:cNvPicPr>
            <a:picLocks noChangeAspect="1"/>
          </p:cNvPicPr>
          <p:nvPr/>
        </p:nvPicPr>
        <p:blipFill rotWithShape="1"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553200" y="3602355"/>
            <a:ext cx="457835" cy="457835"/>
          </a:xfrm>
          <a:prstGeom prst="rect"/>
          <a:noFill/>
        </p:spPr>
      </p:pic>
      <p:pic>
        <p:nvPicPr>
          <p:cNvPr id="23" name="Image 21" descr="C:/Users/user/AppData/Roaming/PolarisOffice/ETemp/10292_6878824/image-2-22.png"/>
          <p:cNvPicPr>
            <a:picLocks noChangeAspect="1"/>
          </p:cNvPicPr>
          <p:nvPr/>
        </p:nvPicPr>
        <p:blipFill rotWithShape="1"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663055" y="3697605"/>
            <a:ext cx="238760" cy="267335"/>
          </a:xfrm>
          <a:prstGeom prst="rect"/>
          <a:noFill/>
        </p:spPr>
      </p:pic>
      <p:sp>
        <p:nvSpPr>
          <p:cNvPr id="24" name="Text 0"/>
          <p:cNvSpPr/>
          <p:nvPr/>
        </p:nvSpPr>
        <p:spPr>
          <a:xfrm>
            <a:off x="609600" y="381000"/>
            <a:ext cx="10973435" cy="381635"/>
          </a:xfrm>
          <a:prstGeom prst="rect">
            <a:avLst/>
          </a:prstGeom>
          <a:noFill/>
          <a:ln/>
        </p:spPr>
        <p:txBody>
          <a:bodyPr wrap="square" lIns="0" tIns="0" rIns="0" bIns="0" numCol="1" vert="horz" anchor="t">
            <a:noAutofit/>
          </a:bodyPr>
          <a:lstStyle/>
          <a:p>
            <a:pPr marL="0" indent="0">
              <a:lnSpc>
                <a:spcPts val="3000"/>
              </a:lnSpc>
              <a:buFontTx/>
              <a:buNone/>
            </a:pPr>
            <a:r>
              <a:rPr lang="en-US" sz="2700" b="1">
                <a:solidFill>
                  <a:srgbClr val="1E3A8A"/>
                </a:solidFill>
                <a:latin typeface="Roboto" charset="0"/>
                <a:ea typeface="Roboto" charset="0"/>
                <a:cs typeface="Roboto" charset="0"/>
              </a:rPr>
              <a:t>프로젝트 개요 및 </a:t>
            </a:r>
            <a:r>
              <a:rPr lang="ko-KR" sz="2700" b="1">
                <a:solidFill>
                  <a:srgbClr val="1E3A8A"/>
                </a:solidFill>
                <a:latin typeface="Roboto" charset="0"/>
                <a:ea typeface="Roboto" charset="0"/>
                <a:cs typeface="Roboto" charset="0"/>
              </a:rPr>
              <a:t>기획 </a:t>
            </a:r>
            <a:r>
              <a:rPr lang="ko-KR" sz="2700" b="1">
                <a:solidFill>
                  <a:srgbClr val="1E3A8A"/>
                </a:solidFill>
                <a:latin typeface="Roboto" charset="0"/>
                <a:ea typeface="Roboto" charset="0"/>
                <a:cs typeface="Roboto" charset="0"/>
              </a:rPr>
              <a:t>의도</a:t>
            </a:r>
            <a:endParaRPr lang="ko-KR" altLang="en-US" sz="2700" b="1">
              <a:solidFill>
                <a:srgbClr val="1E3A8A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25" name="Text 1"/>
          <p:cNvSpPr/>
          <p:nvPr/>
        </p:nvSpPr>
        <p:spPr>
          <a:xfrm>
            <a:off x="1562100" y="1543050"/>
            <a:ext cx="2057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E40A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기후 변화의 영향</a:t>
            </a:r>
            <a:endParaRPr lang="en-US" sz="1800" dirty="0"/>
          </a:p>
        </p:txBody>
      </p:sp>
      <p:sp>
        <p:nvSpPr>
          <p:cNvPr id="26" name="Text 2"/>
          <p:cNvSpPr/>
          <p:nvPr/>
        </p:nvSpPr>
        <p:spPr>
          <a:xfrm>
            <a:off x="1066800" y="2133600"/>
            <a:ext cx="4572000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1E3A8A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최근 기후 변화로 인해 일교차가 심해지고 예측하기 어려운 날씨가 잦아짐</a:t>
            </a:r>
            <a:endParaRPr lang="en-US" sz="1350" dirty="0"/>
          </a:p>
        </p:txBody>
      </p:sp>
      <p:sp>
        <p:nvSpPr>
          <p:cNvPr id="27" name="Text 3"/>
          <p:cNvSpPr/>
          <p:nvPr/>
        </p:nvSpPr>
        <p:spPr>
          <a:xfrm>
            <a:off x="1066800" y="2781300"/>
            <a:ext cx="4572000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1E3A8A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매일 아침 옷을 선택하는 것이 많은 사람들에게 큰 고민거리가 됨</a:t>
            </a:r>
            <a:endParaRPr lang="en-US" sz="1350" dirty="0"/>
          </a:p>
        </p:txBody>
      </p:sp>
      <p:sp>
        <p:nvSpPr>
          <p:cNvPr id="28" name="Text 4"/>
          <p:cNvSpPr>
            <a:spLocks/>
          </p:cNvSpPr>
          <p:nvPr/>
        </p:nvSpPr>
        <p:spPr>
          <a:xfrm rot="0">
            <a:off x="1562100" y="4495800"/>
            <a:ext cx="1440815" cy="305435"/>
          </a:xfrm>
          <a:prstGeom prst="rect"/>
          <a:noFill/>
          <a:ln cap="flat" cmpd="sng">
            <a:prstDash/>
          </a:ln>
        </p:spPr>
        <p:txBody>
          <a:bodyPr wrap="square" lIns="0" tIns="0" rIns="0" bIns="0" numCol="1" vert="horz" anchor="t">
            <a:noAutofit/>
          </a:bodyPr>
          <a:lstStyle/>
          <a:p>
            <a:pPr marL="0" indent="0">
              <a:lnSpc>
                <a:spcPts val="2400"/>
              </a:lnSpc>
              <a:buFontTx/>
              <a:buNone/>
            </a:pPr>
            <a:r>
              <a:rPr lang="en-US" sz="1800" b="1">
                <a:solidFill>
                  <a:srgbClr val="1E40AF"/>
                </a:solidFill>
                <a:latin typeface="Roboto" charset="0"/>
                <a:ea typeface="Roboto" charset="0"/>
                <a:cs typeface="Roboto" charset="0"/>
              </a:rPr>
              <a:t>타겟 사용자</a:t>
            </a:r>
            <a:endParaRPr lang="ko-KR" altLang="en-US" sz="1800" b="1">
              <a:solidFill>
                <a:srgbClr val="1E40AF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30" name="Text 6"/>
          <p:cNvSpPr>
            <a:spLocks/>
          </p:cNvSpPr>
          <p:nvPr/>
        </p:nvSpPr>
        <p:spPr>
          <a:xfrm rot="0">
            <a:off x="1066800" y="5132705"/>
            <a:ext cx="3521075" cy="267335"/>
          </a:xfrm>
          <a:prstGeom prst="rect"/>
          <a:noFill/>
          <a:ln cap="flat" cmpd="sng">
            <a:prstDash/>
          </a:ln>
        </p:spPr>
        <p:txBody>
          <a:bodyPr wrap="square" lIns="0" tIns="0" rIns="0" bIns="0" numCol="1" vert="horz" anchor="t">
            <a:noAutofit/>
          </a:bodyPr>
          <a:lstStyle/>
          <a:p>
            <a:pPr marL="0" indent="0" algn="l">
              <a:lnSpc>
                <a:spcPts val="2100"/>
              </a:lnSpc>
              <a:buFontTx/>
              <a:buNone/>
            </a:pPr>
            <a:r>
              <a:rPr lang="en-US" sz="1350">
                <a:solidFill>
                  <a:srgbClr val="1E3A8A"/>
                </a:solidFill>
                <a:latin typeface="Roboto" charset="0"/>
                <a:ea typeface="Roboto" charset="0"/>
                <a:cs typeface="Roboto" charset="0"/>
              </a:rPr>
              <a:t>사회 활동이 활발하여 외출 빈도가 높음</a:t>
            </a:r>
            <a:endParaRPr lang="ko-KR" altLang="en-US" sz="1350">
              <a:solidFill>
                <a:srgbClr val="1E3A8A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31" name="Text 7"/>
          <p:cNvSpPr>
            <a:spLocks/>
          </p:cNvSpPr>
          <p:nvPr/>
        </p:nvSpPr>
        <p:spPr>
          <a:xfrm rot="0">
            <a:off x="1066800" y="5513705"/>
            <a:ext cx="3978275" cy="267335"/>
          </a:xfrm>
          <a:prstGeom prst="rect"/>
          <a:noFill/>
          <a:ln cap="flat" cmpd="sng">
            <a:prstDash/>
          </a:ln>
        </p:spPr>
        <p:txBody>
          <a:bodyPr wrap="square" lIns="0" tIns="0" rIns="0" bIns="0" numCol="1" vert="horz" anchor="t">
            <a:noAutofit/>
          </a:bodyPr>
          <a:lstStyle/>
          <a:p>
            <a:pPr marL="0" indent="0" algn="l">
              <a:lnSpc>
                <a:spcPts val="2100"/>
              </a:lnSpc>
              <a:buFontTx/>
              <a:buNone/>
            </a:pPr>
            <a:r>
              <a:rPr lang="en-US" sz="1350">
                <a:solidFill>
                  <a:srgbClr val="1E3A8A"/>
                </a:solidFill>
                <a:latin typeface="Roboto" charset="0"/>
                <a:ea typeface="Roboto" charset="0"/>
                <a:cs typeface="Roboto" charset="0"/>
              </a:rPr>
              <a:t>외출 전 복장 선택에 어려움을 겪는 사용자들</a:t>
            </a:r>
            <a:endParaRPr lang="ko-KR" altLang="en-US" sz="1350">
              <a:solidFill>
                <a:srgbClr val="1E3A8A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32" name="Text 8"/>
          <p:cNvSpPr>
            <a:spLocks/>
          </p:cNvSpPr>
          <p:nvPr/>
        </p:nvSpPr>
        <p:spPr>
          <a:xfrm rot="0">
            <a:off x="7277100" y="1485900"/>
            <a:ext cx="1509395" cy="305435"/>
          </a:xfrm>
          <a:prstGeom prst="rect"/>
          <a:noFill/>
          <a:ln cap="flat" cmpd="sng">
            <a:prstDash/>
          </a:ln>
        </p:spPr>
        <p:txBody>
          <a:bodyPr wrap="square" lIns="0" tIns="0" rIns="0" bIns="0" numCol="1" vert="horz" anchor="t">
            <a:noAutofit/>
          </a:bodyPr>
          <a:lstStyle/>
          <a:p>
            <a:pPr marL="0" indent="0">
              <a:lnSpc>
                <a:spcPts val="2400"/>
              </a:lnSpc>
              <a:buFontTx/>
              <a:buNone/>
            </a:pPr>
            <a:r>
              <a:rPr lang="ko-KR" sz="1800" b="1">
                <a:solidFill>
                  <a:srgbClr val="1E40AF"/>
                </a:solidFill>
                <a:latin typeface="Roboto" charset="0"/>
                <a:ea typeface="Roboto" charset="0"/>
                <a:cs typeface="Roboto" charset="0"/>
              </a:rPr>
              <a:t>프로젝트 </a:t>
            </a:r>
            <a:r>
              <a:rPr lang="ko-KR" sz="1800" b="1">
                <a:solidFill>
                  <a:srgbClr val="1E40AF"/>
                </a:solidFill>
                <a:latin typeface="Roboto" charset="0"/>
                <a:ea typeface="Roboto" charset="0"/>
                <a:cs typeface="Roboto" charset="0"/>
              </a:rPr>
              <a:t>목표</a:t>
            </a:r>
            <a:endParaRPr lang="ko-KR" altLang="en-US" sz="1800" b="1">
              <a:solidFill>
                <a:srgbClr val="1E40AF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34" name="Text 10"/>
          <p:cNvSpPr>
            <a:spLocks/>
          </p:cNvSpPr>
          <p:nvPr/>
        </p:nvSpPr>
        <p:spPr>
          <a:xfrm rot="0">
            <a:off x="7162800" y="2078355"/>
            <a:ext cx="3124835" cy="267335"/>
          </a:xfrm>
          <a:prstGeom prst="rect"/>
          <a:noFill/>
          <a:ln cap="flat" cmpd="sng">
            <a:prstDash/>
          </a:ln>
        </p:spPr>
        <p:txBody>
          <a:bodyPr wrap="square" lIns="0" tIns="0" rIns="0" bIns="0" numCol="1" vert="horz" anchor="t">
            <a:noAutofit/>
          </a:bodyPr>
          <a:lstStyle/>
          <a:p>
            <a:pPr marL="0" indent="0">
              <a:lnSpc>
                <a:spcPts val="2100"/>
              </a:lnSpc>
              <a:buFontTx/>
              <a:buNone/>
            </a:pPr>
            <a:r>
              <a:rPr lang="en-US" sz="1500" b="1">
                <a:solidFill>
                  <a:srgbClr val="1E40AF"/>
                </a:solidFill>
                <a:latin typeface="Roboto" charset="0"/>
                <a:ea typeface="Roboto" charset="0"/>
                <a:cs typeface="Roboto" charset="0"/>
              </a:rPr>
              <a:t>위치 기반 날씨 정보</a:t>
            </a:r>
            <a:endParaRPr lang="ko-KR" altLang="en-US" sz="1500" b="1">
              <a:solidFill>
                <a:srgbClr val="1E40AF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35" name="Text 11"/>
          <p:cNvSpPr>
            <a:spLocks/>
          </p:cNvSpPr>
          <p:nvPr/>
        </p:nvSpPr>
        <p:spPr>
          <a:xfrm rot="0">
            <a:off x="7162800" y="2383155"/>
            <a:ext cx="3749675" cy="229235"/>
          </a:xfrm>
          <a:prstGeom prst="rect"/>
          <a:noFill/>
          <a:ln cap="flat" cmpd="sng">
            <a:prstDash/>
          </a:ln>
        </p:spPr>
        <p:txBody>
          <a:bodyPr wrap="square" lIns="0" tIns="0" rIns="0" bIns="0" numCol="1" vert="horz" anchor="t">
            <a:noAutofit/>
          </a:bodyPr>
          <a:lstStyle/>
          <a:p>
            <a:pPr marL="0" indent="0">
              <a:lnSpc>
                <a:spcPts val="1800"/>
              </a:lnSpc>
              <a:buFontTx/>
              <a:buNone/>
            </a:pPr>
            <a:r>
              <a:rPr lang="en-US" sz="1200">
                <a:solidFill>
                  <a:srgbClr val="1D4ED8"/>
                </a:solidFill>
                <a:latin typeface="Roboto" charset="0"/>
                <a:ea typeface="Roboto" charset="0"/>
                <a:cs typeface="Roboto" charset="0"/>
              </a:rPr>
              <a:t>현재 위치를 기반으로 정확한 기상 정보를 제공</a:t>
            </a:r>
            <a:endParaRPr lang="ko-KR" altLang="en-US" sz="1200">
              <a:solidFill>
                <a:srgbClr val="1D4ED8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36" name="Text 12"/>
          <p:cNvSpPr>
            <a:spLocks/>
          </p:cNvSpPr>
          <p:nvPr/>
        </p:nvSpPr>
        <p:spPr>
          <a:xfrm rot="0">
            <a:off x="7162800" y="2840355"/>
            <a:ext cx="3734435" cy="267335"/>
          </a:xfrm>
          <a:prstGeom prst="rect"/>
          <a:noFill/>
          <a:ln cap="flat" cmpd="sng">
            <a:prstDash/>
          </a:ln>
        </p:spPr>
        <p:txBody>
          <a:bodyPr wrap="square" lIns="0" tIns="0" rIns="0" bIns="0" numCol="1" vert="horz" anchor="t">
            <a:noAutofit/>
          </a:bodyPr>
          <a:lstStyle/>
          <a:p>
            <a:pPr marL="0" indent="0">
              <a:lnSpc>
                <a:spcPts val="2100"/>
              </a:lnSpc>
              <a:buFontTx/>
              <a:buNone/>
            </a:pPr>
            <a:r>
              <a:rPr lang="en-US" sz="1500" b="1">
                <a:solidFill>
                  <a:srgbClr val="1E40AF"/>
                </a:solidFill>
                <a:latin typeface="Roboto" charset="0"/>
                <a:ea typeface="Roboto" charset="0"/>
                <a:cs typeface="Roboto" charset="0"/>
              </a:rPr>
              <a:t>실시간 날씨 분석</a:t>
            </a:r>
            <a:endParaRPr lang="ko-KR" altLang="en-US" sz="1500" b="1">
              <a:solidFill>
                <a:srgbClr val="1E40AF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37" name="Text 13"/>
          <p:cNvSpPr>
            <a:spLocks/>
          </p:cNvSpPr>
          <p:nvPr/>
        </p:nvSpPr>
        <p:spPr>
          <a:xfrm rot="0">
            <a:off x="7162800" y="3145155"/>
            <a:ext cx="4481195" cy="229235"/>
          </a:xfrm>
          <a:prstGeom prst="rect"/>
          <a:noFill/>
          <a:ln cap="flat" cmpd="sng">
            <a:prstDash/>
          </a:ln>
        </p:spPr>
        <p:txBody>
          <a:bodyPr wrap="square" lIns="0" tIns="0" rIns="0" bIns="0" numCol="1" vert="horz" anchor="t">
            <a:noAutofit/>
          </a:bodyPr>
          <a:lstStyle/>
          <a:p>
            <a:pPr marL="0" indent="0">
              <a:lnSpc>
                <a:spcPts val="1800"/>
              </a:lnSpc>
              <a:buFontTx/>
              <a:buNone/>
            </a:pPr>
            <a:r>
              <a:rPr lang="en-US" sz="1200">
                <a:solidFill>
                  <a:srgbClr val="1D4ED8"/>
                </a:solidFill>
                <a:latin typeface="Roboto" charset="0"/>
                <a:ea typeface="Roboto" charset="0"/>
                <a:cs typeface="Roboto" charset="0"/>
              </a:rPr>
              <a:t>날씨 데이터를 분석하여 사용자에게 적합한 코디를 추천</a:t>
            </a:r>
            <a:endParaRPr lang="ko-KR" altLang="en-US" sz="1200">
              <a:solidFill>
                <a:srgbClr val="1D4ED8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38" name="Text 14"/>
          <p:cNvSpPr>
            <a:spLocks/>
          </p:cNvSpPr>
          <p:nvPr/>
        </p:nvSpPr>
        <p:spPr>
          <a:xfrm rot="0">
            <a:off x="7162800" y="3602355"/>
            <a:ext cx="3620135" cy="267335"/>
          </a:xfrm>
          <a:prstGeom prst="rect"/>
          <a:noFill/>
          <a:ln cap="flat" cmpd="sng">
            <a:prstDash/>
          </a:ln>
        </p:spPr>
        <p:txBody>
          <a:bodyPr wrap="square" lIns="0" tIns="0" rIns="0" bIns="0" numCol="1" vert="horz" anchor="t">
            <a:noAutofit/>
          </a:bodyPr>
          <a:lstStyle/>
          <a:p>
            <a:pPr marL="0" indent="0">
              <a:lnSpc>
                <a:spcPts val="2100"/>
              </a:lnSpc>
              <a:buFontTx/>
              <a:buNone/>
            </a:pPr>
            <a:r>
              <a:rPr lang="en-US" sz="1500" b="1">
                <a:solidFill>
                  <a:srgbClr val="1E40AF"/>
                </a:solidFill>
                <a:latin typeface="Roboto" charset="0"/>
                <a:ea typeface="Roboto" charset="0"/>
                <a:cs typeface="Roboto" charset="0"/>
              </a:rPr>
              <a:t>개인 옷장 최적화</a:t>
            </a:r>
            <a:endParaRPr lang="ko-KR" altLang="en-US" sz="1500" b="1">
              <a:solidFill>
                <a:srgbClr val="1E40AF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39" name="Text 15"/>
          <p:cNvSpPr>
            <a:spLocks/>
          </p:cNvSpPr>
          <p:nvPr/>
        </p:nvSpPr>
        <p:spPr>
          <a:xfrm rot="0">
            <a:off x="7162800" y="3907155"/>
            <a:ext cx="4344035" cy="229235"/>
          </a:xfrm>
          <a:prstGeom prst="rect"/>
          <a:noFill/>
          <a:ln cap="flat" cmpd="sng">
            <a:prstDash/>
          </a:ln>
        </p:spPr>
        <p:txBody>
          <a:bodyPr wrap="square" lIns="0" tIns="0" rIns="0" bIns="0" numCol="1" vert="horz" anchor="t">
            <a:noAutofit/>
          </a:bodyPr>
          <a:lstStyle/>
          <a:p>
            <a:pPr marL="0" indent="0">
              <a:lnSpc>
                <a:spcPts val="1800"/>
              </a:lnSpc>
              <a:buFontTx/>
              <a:buNone/>
            </a:pPr>
            <a:r>
              <a:rPr lang="en-US" sz="1200">
                <a:solidFill>
                  <a:srgbClr val="1D4ED8"/>
                </a:solidFill>
                <a:latin typeface="Roboto" charset="0"/>
                <a:ea typeface="Roboto" charset="0"/>
                <a:cs typeface="Roboto" charset="0"/>
              </a:rPr>
              <a:t>사용자의 개인 옷장 속 의류를 최적으로 조합하여 추천</a:t>
            </a:r>
            <a:endParaRPr lang="ko-KR" altLang="en-US" sz="1200">
              <a:solidFill>
                <a:srgbClr val="1D4ED8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40" name="Text 16"/>
          <p:cNvSpPr/>
          <p:nvPr/>
        </p:nvSpPr>
        <p:spPr>
          <a:xfrm>
            <a:off x="11563350" y="6467475"/>
            <a:ext cx="412115" cy="200660"/>
          </a:xfrm>
          <a:prstGeom prst="rect">
            <a:avLst/>
          </a:prstGeom>
          <a:noFill/>
          <a:ln/>
        </p:spPr>
        <p:txBody>
          <a:bodyPr wrap="square" lIns="0" tIns="0" rIns="0" bIns="0" numCol="1" vert="horz" anchor="t">
            <a:noAutofit/>
          </a:bodyPr>
          <a:lstStyle/>
          <a:p>
            <a:pPr marL="0" indent="0">
              <a:lnSpc>
                <a:spcPts val="1575"/>
              </a:lnSpc>
              <a:buFontTx/>
              <a:buNone/>
            </a:pPr>
            <a:r>
              <a:rPr lang="en-US" sz="1050">
                <a:solidFill>
                  <a:srgbClr val="374151"/>
                </a:solidFill>
                <a:latin typeface="Roboto" charset="0"/>
                <a:ea typeface="Roboto" charset="0"/>
                <a:cs typeface="Roboto" charset="0"/>
              </a:rPr>
              <a:t>2 / </a:t>
            </a:r>
            <a:r>
              <a:rPr lang="ko-KR" sz="1050">
                <a:solidFill>
                  <a:srgbClr val="374151"/>
                </a:solidFill>
                <a:latin typeface="Roboto" charset="0"/>
                <a:ea typeface="Roboto" charset="0"/>
                <a:cs typeface="Roboto" charset="0"/>
              </a:rPr>
              <a:t>8</a:t>
            </a:r>
            <a:endParaRPr lang="ko-KR" altLang="en-US" sz="1050">
              <a:solidFill>
                <a:srgbClr val="37415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pic>
        <p:nvPicPr>
          <p:cNvPr id="41" name="그림 1" descr="C:/Users/user/AppData/Roaming/PolarisOffice/ETemp/10292_6878824/image-3-17.png"/>
          <p:cNvPicPr>
            <a:picLocks noChangeAspect="1"/>
          </p:cNvPicPr>
          <p:nvPr/>
        </p:nvPicPr>
        <p:blipFill rotWithShape="1"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315075" y="4495800"/>
            <a:ext cx="5277485" cy="1619885"/>
          </a:xfrm>
          <a:prstGeom prst="rect"/>
          <a:noFill/>
        </p:spPr>
      </p:pic>
      <p:pic>
        <p:nvPicPr>
          <p:cNvPr id="42" name="그림 2" descr="C:/Users/user/AppData/Roaming/PolarisOffice/ETemp/10292_6878824/image-3-18.png"/>
          <p:cNvPicPr>
            <a:picLocks noChangeAspect="1"/>
          </p:cNvPicPr>
          <p:nvPr/>
        </p:nvPicPr>
        <p:blipFill rotWithShape="1"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543675" y="4610100"/>
            <a:ext cx="391160" cy="391160"/>
          </a:xfrm>
          <a:prstGeom prst="rect"/>
          <a:noFill/>
        </p:spPr>
      </p:pic>
      <p:pic>
        <p:nvPicPr>
          <p:cNvPr id="43" name="그림 3" descr="C:/Users/user/AppData/Roaming/PolarisOffice/ETemp/10292_6878824/image-3-19.png"/>
          <p:cNvPicPr>
            <a:picLocks noChangeAspect="1"/>
          </p:cNvPicPr>
          <p:nvPr/>
        </p:nvPicPr>
        <p:blipFill rotWithShape="1"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619875" y="4647565"/>
            <a:ext cx="248920" cy="304165"/>
          </a:xfrm>
          <a:prstGeom prst="rect"/>
          <a:noFill/>
        </p:spPr>
      </p:pic>
      <p:pic>
        <p:nvPicPr>
          <p:cNvPr id="44" name="그림 4" descr="C:/Users/user/AppData/Roaming/PolarisOffice/ETemp/10292_6878824/image-3-20.png"/>
          <p:cNvPicPr>
            <a:picLocks noChangeAspect="1"/>
          </p:cNvPicPr>
          <p:nvPr/>
        </p:nvPicPr>
        <p:blipFill rotWithShape="1"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448425" y="5143500"/>
            <a:ext cx="305435" cy="305435"/>
          </a:xfrm>
          <a:prstGeom prst="rect"/>
          <a:noFill/>
        </p:spPr>
      </p:pic>
      <p:pic>
        <p:nvPicPr>
          <p:cNvPr id="45" name="그림 5" descr="C:/Users/user/AppData/Roaming/PolarisOffice/ETemp/10292_6878824/image-3-21.png"/>
          <p:cNvPicPr>
            <a:picLocks noChangeAspect="1"/>
          </p:cNvPicPr>
          <p:nvPr/>
        </p:nvPicPr>
        <p:blipFill rotWithShape="1"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524625" y="5219700"/>
            <a:ext cx="153035" cy="153035"/>
          </a:xfrm>
          <a:prstGeom prst="rect"/>
          <a:noFill/>
        </p:spPr>
      </p:pic>
      <p:pic>
        <p:nvPicPr>
          <p:cNvPr id="46" name="그림 6" descr="C:/Users/user/AppData/Roaming/PolarisOffice/ETemp/10292_6878824/image-3-22.png"/>
          <p:cNvPicPr>
            <a:picLocks noChangeAspect="1"/>
          </p:cNvPicPr>
          <p:nvPr/>
        </p:nvPicPr>
        <p:blipFill rotWithShape="1"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8963025" y="5143500"/>
            <a:ext cx="305435" cy="305435"/>
          </a:xfrm>
          <a:prstGeom prst="rect"/>
          <a:noFill/>
        </p:spPr>
      </p:pic>
      <p:pic>
        <p:nvPicPr>
          <p:cNvPr id="47" name="그림 7" descr="C:/Users/user/AppData/Roaming/PolarisOffice/ETemp/10292_6878824/image-3-23.png"/>
          <p:cNvPicPr>
            <a:picLocks noChangeAspect="1"/>
          </p:cNvPicPr>
          <p:nvPr/>
        </p:nvPicPr>
        <p:blipFill rotWithShape="1"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9039225" y="5219700"/>
            <a:ext cx="153035" cy="153035"/>
          </a:xfrm>
          <a:prstGeom prst="rect"/>
          <a:noFill/>
        </p:spPr>
      </p:pic>
      <p:pic>
        <p:nvPicPr>
          <p:cNvPr id="48" name="그림 8" descr="C:/Users/user/AppData/Roaming/PolarisOffice/ETemp/10292_6878824/image-3-24.png"/>
          <p:cNvPicPr>
            <a:picLocks noChangeAspect="1"/>
          </p:cNvPicPr>
          <p:nvPr/>
        </p:nvPicPr>
        <p:blipFill rotWithShape="1"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448425" y="5562600"/>
            <a:ext cx="305435" cy="305435"/>
          </a:xfrm>
          <a:prstGeom prst="rect"/>
          <a:noFill/>
        </p:spPr>
      </p:pic>
      <p:pic>
        <p:nvPicPr>
          <p:cNvPr id="49" name="그림 9" descr="C:/Users/user/AppData/Roaming/PolarisOffice/ETemp/10292_6878824/image-3-25.png"/>
          <p:cNvPicPr>
            <a:picLocks noChangeAspect="1"/>
          </p:cNvPicPr>
          <p:nvPr/>
        </p:nvPicPr>
        <p:blipFill rotWithShape="1"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524625" y="5638800"/>
            <a:ext cx="153035" cy="153035"/>
          </a:xfrm>
          <a:prstGeom prst="rect"/>
          <a:noFill/>
        </p:spPr>
      </p:pic>
      <p:sp>
        <p:nvSpPr>
          <p:cNvPr id="50" name="도형 10"/>
          <p:cNvSpPr>
            <a:spLocks/>
          </p:cNvSpPr>
          <p:nvPr/>
        </p:nvSpPr>
        <p:spPr>
          <a:xfrm rot="0">
            <a:off x="7038975" y="4648200"/>
            <a:ext cx="1166495" cy="305435"/>
          </a:xfrm>
          <a:prstGeom prst="rect"/>
          <a:noFill/>
          <a:ln cap="flat" cmpd="sng">
            <a:prstDash/>
          </a:ln>
        </p:spPr>
        <p:txBody>
          <a:bodyPr wrap="square" lIns="0" tIns="0" rIns="0" bIns="0" numCol="1" vert="horz" anchor="t">
            <a:noAutofit/>
          </a:bodyPr>
          <a:lstStyle/>
          <a:p>
            <a:pPr marL="0" indent="0">
              <a:lnSpc>
                <a:spcPts val="2400"/>
              </a:lnSpc>
              <a:buFontTx/>
              <a:buNone/>
            </a:pPr>
            <a:r>
              <a:rPr lang="en-US" sz="1800" b="1">
                <a:solidFill>
                  <a:srgbClr val="1E40AF"/>
                </a:solidFill>
                <a:latin typeface="Roboto" charset="0"/>
                <a:ea typeface="Roboto" charset="0"/>
                <a:cs typeface="Roboto" charset="0"/>
              </a:rPr>
              <a:t>기대 효과</a:t>
            </a:r>
            <a:endParaRPr lang="ko-KR" altLang="en-US" sz="1800" b="1">
              <a:solidFill>
                <a:srgbClr val="1E40AF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51" name="도형 11"/>
          <p:cNvSpPr>
            <a:spLocks/>
          </p:cNvSpPr>
          <p:nvPr/>
        </p:nvSpPr>
        <p:spPr>
          <a:xfrm rot="0">
            <a:off x="6829425" y="5143500"/>
            <a:ext cx="1600835" cy="229235"/>
          </a:xfrm>
          <a:prstGeom prst="rect"/>
          <a:noFill/>
          <a:ln cap="flat" cmpd="sng">
            <a:prstDash/>
          </a:ln>
        </p:spPr>
        <p:txBody>
          <a:bodyPr wrap="square" lIns="0" tIns="0" rIns="0" bIns="0" numCol="1" vert="horz" anchor="t">
            <a:noAutofit/>
          </a:bodyPr>
          <a:lstStyle/>
          <a:p>
            <a:pPr marL="0" indent="0">
              <a:lnSpc>
                <a:spcPts val="1800"/>
              </a:lnSpc>
              <a:buFontTx/>
              <a:buNone/>
            </a:pPr>
            <a:r>
              <a:rPr lang="en-US" sz="1200">
                <a:solidFill>
                  <a:srgbClr val="1D4ED8"/>
                </a:solidFill>
                <a:latin typeface="Roboto" charset="0"/>
                <a:ea typeface="Roboto" charset="0"/>
                <a:cs typeface="Roboto" charset="0"/>
              </a:rPr>
              <a:t>매일 아침 시간 절약</a:t>
            </a:r>
            <a:endParaRPr lang="ko-KR" altLang="en-US" sz="1200">
              <a:solidFill>
                <a:srgbClr val="1D4ED8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52" name="도형 12"/>
          <p:cNvSpPr>
            <a:spLocks/>
          </p:cNvSpPr>
          <p:nvPr/>
        </p:nvSpPr>
        <p:spPr>
          <a:xfrm rot="0">
            <a:off x="9344025" y="5143500"/>
            <a:ext cx="2086610" cy="229235"/>
          </a:xfrm>
          <a:prstGeom prst="rect"/>
          <a:noFill/>
          <a:ln cap="flat" cmpd="sng">
            <a:prstDash/>
          </a:ln>
        </p:spPr>
        <p:txBody>
          <a:bodyPr wrap="square" lIns="0" tIns="0" rIns="0" bIns="0" numCol="1" vert="horz" anchor="t">
            <a:noAutofit/>
          </a:bodyPr>
          <a:lstStyle/>
          <a:p>
            <a:pPr marL="0" indent="0">
              <a:lnSpc>
                <a:spcPts val="1800"/>
              </a:lnSpc>
              <a:buFontTx/>
              <a:buNone/>
            </a:pPr>
            <a:r>
              <a:rPr lang="ko-KR" sz="1200">
                <a:solidFill>
                  <a:srgbClr val="1D4ED8"/>
                </a:solidFill>
                <a:latin typeface="Roboto" charset="0"/>
                <a:ea typeface="Roboto" charset="0"/>
                <a:cs typeface="Roboto" charset="0"/>
              </a:rPr>
              <a:t>날씨에 </a:t>
            </a:r>
            <a:r>
              <a:rPr lang="ko-KR" sz="1200">
                <a:solidFill>
                  <a:srgbClr val="1D4ED8"/>
                </a:solidFill>
                <a:latin typeface="Roboto" charset="0"/>
                <a:ea typeface="Roboto" charset="0"/>
                <a:cs typeface="Roboto" charset="0"/>
              </a:rPr>
              <a:t>맞지</a:t>
            </a:r>
            <a:r>
              <a:rPr lang="ko-KR" sz="1200">
                <a:solidFill>
                  <a:srgbClr val="1D4ED8"/>
                </a:solidFill>
                <a:latin typeface="Roboto" charset="0"/>
                <a:ea typeface="Roboto" charset="0"/>
                <a:cs typeface="Roboto" charset="0"/>
              </a:rPr>
              <a:t> </a:t>
            </a:r>
            <a:r>
              <a:rPr lang="ko-KR" sz="1200">
                <a:solidFill>
                  <a:srgbClr val="1D4ED8"/>
                </a:solidFill>
                <a:latin typeface="Roboto" charset="0"/>
                <a:ea typeface="Roboto" charset="0"/>
                <a:cs typeface="Roboto" charset="0"/>
              </a:rPr>
              <a:t>않는</a:t>
            </a:r>
            <a:r>
              <a:rPr lang="ko-KR" sz="1200">
                <a:solidFill>
                  <a:srgbClr val="1D4ED8"/>
                </a:solidFill>
                <a:latin typeface="Roboto" charset="0"/>
                <a:ea typeface="Roboto" charset="0"/>
                <a:cs typeface="Roboto" charset="0"/>
              </a:rPr>
              <a:t> </a:t>
            </a:r>
            <a:r>
              <a:rPr lang="ko-KR" sz="1200">
                <a:solidFill>
                  <a:srgbClr val="1D4ED8"/>
                </a:solidFill>
                <a:latin typeface="Roboto" charset="0"/>
                <a:ea typeface="Roboto" charset="0"/>
                <a:cs typeface="Roboto" charset="0"/>
              </a:rPr>
              <a:t>옷차림 방지</a:t>
            </a:r>
            <a:endParaRPr lang="ko-KR" altLang="en-US" sz="1200">
              <a:solidFill>
                <a:srgbClr val="1D4ED8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53" name="도형 13"/>
          <p:cNvSpPr>
            <a:spLocks/>
          </p:cNvSpPr>
          <p:nvPr/>
        </p:nvSpPr>
        <p:spPr>
          <a:xfrm rot="0">
            <a:off x="6829425" y="5562600"/>
            <a:ext cx="1783715" cy="229235"/>
          </a:xfrm>
          <a:prstGeom prst="rect"/>
          <a:noFill/>
          <a:ln cap="flat" cmpd="sng">
            <a:prstDash/>
          </a:ln>
        </p:spPr>
        <p:txBody>
          <a:bodyPr wrap="square" lIns="0" tIns="0" rIns="0" bIns="0" numCol="1" vert="horz" anchor="t">
            <a:noAutofit/>
          </a:bodyPr>
          <a:lstStyle/>
          <a:p>
            <a:pPr marL="0" indent="0">
              <a:lnSpc>
                <a:spcPts val="1800"/>
              </a:lnSpc>
              <a:buFontTx/>
              <a:buNone/>
            </a:pPr>
            <a:r>
              <a:rPr lang="ko-KR" sz="1200">
                <a:solidFill>
                  <a:srgbClr val="1D4ED8"/>
                </a:solidFill>
                <a:latin typeface="Roboto" charset="0"/>
                <a:ea typeface="Roboto" charset="0"/>
                <a:cs typeface="Roboto" charset="0"/>
              </a:rPr>
              <a:t>가지고 </a:t>
            </a:r>
            <a:r>
              <a:rPr lang="ko-KR" sz="1200">
                <a:solidFill>
                  <a:srgbClr val="1D4ED8"/>
                </a:solidFill>
                <a:latin typeface="Roboto" charset="0"/>
                <a:ea typeface="Roboto" charset="0"/>
                <a:cs typeface="Roboto" charset="0"/>
              </a:rPr>
              <a:t>있는 옷의 활용</a:t>
            </a:r>
            <a:endParaRPr lang="ko-KR" altLang="en-US" sz="1200">
              <a:solidFill>
                <a:srgbClr val="1D4ED8"/>
              </a:solidFill>
              <a:latin typeface="Roboto" charset="0"/>
              <a:ea typeface="Roboto" charset="0"/>
              <a:cs typeface="Roboto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1" name="그림 21" descr="C:/Users/user/AppData/Roaming/PolarisOffice/ETemp/10292_6878824/image-4-11.png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249035" y="3140710"/>
            <a:ext cx="5258435" cy="2439035"/>
          </a:xfrm>
          <a:prstGeom prst="rect"/>
          <a:noFill/>
        </p:spPr>
      </p:pic>
      <p:pic>
        <p:nvPicPr>
          <p:cNvPr id="62" name="그림 35" descr="C:/Users/user/AppData/Roaming/PolarisOffice/ETemp/10292_6878824/image-4-4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377940" y="3286125"/>
            <a:ext cx="572135" cy="572135"/>
          </a:xfrm>
          <a:prstGeom prst="rect"/>
          <a:noFill/>
        </p:spPr>
      </p:pic>
      <p:pic>
        <p:nvPicPr>
          <p:cNvPr id="4" name="Image 2" descr="C:/Users/user/AppData/Roaming/PolarisOffice/ETemp/10292_6878824/image-4-3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85800" y="1392555"/>
            <a:ext cx="2743835" cy="1524635"/>
          </a:xfrm>
          <a:prstGeom prst="rect"/>
          <a:noFill/>
        </p:spPr>
      </p:pic>
      <p:pic>
        <p:nvPicPr>
          <p:cNvPr id="5" name="Image 3" descr="C:/Users/user/AppData/Roaming/PolarisOffice/ETemp/10292_6878824/image-4-4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771650" y="1544955"/>
            <a:ext cx="572135" cy="572135"/>
          </a:xfrm>
          <a:prstGeom prst="rect"/>
          <a:noFill/>
        </p:spPr>
      </p:pic>
      <p:pic>
        <p:nvPicPr>
          <p:cNvPr id="6" name="Image 4" descr="C:/Users/user/AppData/Roaming/PolarisOffice/ETemp/10292_6878824/image-4-5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948180" y="1659255"/>
            <a:ext cx="219710" cy="343535"/>
          </a:xfrm>
          <a:prstGeom prst="rect"/>
          <a:noFill/>
        </p:spPr>
      </p:pic>
      <p:pic>
        <p:nvPicPr>
          <p:cNvPr id="7" name="Image 5" descr="C:/Users/user/AppData/Roaming/PolarisOffice/ETemp/10292_6878824/image-4-6.pn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724400" y="1392555"/>
            <a:ext cx="2743835" cy="1524635"/>
          </a:xfrm>
          <a:prstGeom prst="rect"/>
          <a:noFill/>
        </p:spPr>
      </p:pic>
      <p:pic>
        <p:nvPicPr>
          <p:cNvPr id="8" name="Image 6" descr="C:/Users/user/AppData/Roaming/PolarisOffice/ETemp/10292_6878824/image-4-7.png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5810250" y="1544955"/>
            <a:ext cx="572135" cy="572135"/>
          </a:xfrm>
          <a:prstGeom prst="rect"/>
          <a:noFill/>
        </p:spPr>
      </p:pic>
      <p:pic>
        <p:nvPicPr>
          <p:cNvPr id="9" name="Image 7" descr="C:/Users/user/AppData/Roaming/PolarisOffice/ETemp/10292_6878824/image-4-8.png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8763000" y="1392555"/>
            <a:ext cx="2743835" cy="1524635"/>
          </a:xfrm>
          <a:prstGeom prst="rect"/>
          <a:noFill/>
        </p:spPr>
      </p:pic>
      <p:pic>
        <p:nvPicPr>
          <p:cNvPr id="10" name="Image 8" descr="C:/Users/user/AppData/Roaming/PolarisOffice/ETemp/10292_6878824/image-4-9.png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9848850" y="1544955"/>
            <a:ext cx="572135" cy="572135"/>
          </a:xfrm>
          <a:prstGeom prst="rect"/>
          <a:noFill/>
        </p:spPr>
      </p:pic>
      <p:pic>
        <p:nvPicPr>
          <p:cNvPr id="11" name="Image 9" descr="C:/Users/user/AppData/Roaming/PolarisOffice/ETemp/10292_6878824/image-4-10.png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0010775" y="1659255"/>
            <a:ext cx="248285" cy="343535"/>
          </a:xfrm>
          <a:prstGeom prst="rect"/>
          <a:noFill/>
        </p:spPr>
      </p:pic>
      <p:pic>
        <p:nvPicPr>
          <p:cNvPr id="12" name="Image 10" descr="C:/Users/user/AppData/Roaming/PolarisOffice/ETemp/10292_6878824/image-4-11.png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87705" y="3147060"/>
            <a:ext cx="5258435" cy="2439035"/>
          </a:xfrm>
          <a:prstGeom prst="rect"/>
          <a:noFill/>
        </p:spPr>
      </p:pic>
      <p:pic>
        <p:nvPicPr>
          <p:cNvPr id="15" name="Image 13" descr="C:/Users/user/AppData/Roaming/PolarisOffice/ETemp/10292_6878824/image-4-14.png"/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840105" y="4262120"/>
            <a:ext cx="172085" cy="172085"/>
          </a:xfrm>
          <a:prstGeom prst="rect"/>
          <a:noFill/>
        </p:spPr>
      </p:pic>
      <p:pic>
        <p:nvPicPr>
          <p:cNvPr id="16" name="Image 14" descr="C:/Users/user/AppData/Roaming/PolarisOffice/ETemp/10292_6878824/image-4-15.png"/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840105" y="4605020"/>
            <a:ext cx="172085" cy="172085"/>
          </a:xfrm>
          <a:prstGeom prst="rect"/>
          <a:noFill/>
        </p:spPr>
      </p:pic>
      <p:pic>
        <p:nvPicPr>
          <p:cNvPr id="17" name="Image 15" descr="C:/Users/user/AppData/Roaming/PolarisOffice/ETemp/10292_6878824/image-4-16.png"/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840105" y="4947920"/>
            <a:ext cx="172085" cy="172085"/>
          </a:xfrm>
          <a:prstGeom prst="rect"/>
          <a:noFill/>
        </p:spPr>
      </p:pic>
      <p:sp>
        <p:nvSpPr>
          <p:cNvPr id="34" name="Text 1"/>
          <p:cNvSpPr>
            <a:spLocks/>
          </p:cNvSpPr>
          <p:nvPr/>
        </p:nvSpPr>
        <p:spPr>
          <a:xfrm rot="0">
            <a:off x="838200" y="2230755"/>
            <a:ext cx="2439035" cy="267335"/>
          </a:xfrm>
          <a:prstGeom prst="rect"/>
          <a:noFill/>
          <a:ln cap="flat" cmpd="sng">
            <a:prstDash/>
          </a:ln>
        </p:spPr>
        <p:txBody>
          <a:bodyPr wrap="square" lIns="0" tIns="0" rIns="0" bIns="0" numCol="1" vert="horz" anchor="t">
            <a:noAutofit/>
          </a:bodyPr>
          <a:lstStyle/>
          <a:p>
            <a:pPr marL="0" indent="0" algn="ctr">
              <a:lnSpc>
                <a:spcPts val="2100"/>
              </a:lnSpc>
              <a:buFontTx/>
              <a:buNone/>
            </a:pPr>
            <a:r>
              <a:rPr lang="en-US" sz="1500" b="1">
                <a:solidFill>
                  <a:srgbClr val="1E40AF"/>
                </a:solidFill>
                <a:latin typeface="Roboto" charset="0"/>
                <a:ea typeface="Roboto" charset="0"/>
                <a:cs typeface="Roboto" charset="0"/>
              </a:rPr>
              <a:t>HTML5</a:t>
            </a:r>
            <a:endParaRPr lang="ko-KR" altLang="en-US" sz="1500" b="1">
              <a:solidFill>
                <a:srgbClr val="1E40AF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35" name="Text 2"/>
          <p:cNvSpPr>
            <a:spLocks/>
          </p:cNvSpPr>
          <p:nvPr/>
        </p:nvSpPr>
        <p:spPr>
          <a:xfrm rot="0">
            <a:off x="594360" y="2573655"/>
            <a:ext cx="2926715" cy="191135"/>
          </a:xfrm>
          <a:prstGeom prst="rect"/>
          <a:noFill/>
          <a:ln cap="flat" cmpd="sng">
            <a:prstDash/>
          </a:ln>
        </p:spPr>
        <p:txBody>
          <a:bodyPr wrap="square" lIns="0" tIns="0" rIns="0" bIns="0" numCol="1" vert="horz" anchor="t">
            <a:noAutofit/>
          </a:bodyPr>
          <a:lstStyle/>
          <a:p>
            <a:pPr marL="0" indent="0" algn="ctr">
              <a:lnSpc>
                <a:spcPts val="1500"/>
              </a:lnSpc>
              <a:buFontTx/>
              <a:buNone/>
            </a:pPr>
            <a:r>
              <a:rPr lang="en-US" sz="1050">
                <a:solidFill>
                  <a:srgbClr val="1D4ED8"/>
                </a:solidFill>
                <a:latin typeface="Roboto" charset="0"/>
                <a:ea typeface="Roboto" charset="0"/>
                <a:cs typeface="Roboto" charset="0"/>
              </a:rPr>
              <a:t>마크업 구조 및 컴포넌트 정의</a:t>
            </a:r>
            <a:endParaRPr lang="ko-KR" altLang="en-US" sz="1050">
              <a:solidFill>
                <a:srgbClr val="1D4ED8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36" name="Text 3"/>
          <p:cNvSpPr>
            <a:spLocks/>
          </p:cNvSpPr>
          <p:nvPr/>
        </p:nvSpPr>
        <p:spPr>
          <a:xfrm rot="0">
            <a:off x="4876800" y="2230755"/>
            <a:ext cx="2439035" cy="267335"/>
          </a:xfrm>
          <a:prstGeom prst="rect"/>
          <a:noFill/>
          <a:ln cap="flat" cmpd="sng">
            <a:prstDash/>
          </a:ln>
        </p:spPr>
        <p:txBody>
          <a:bodyPr wrap="square" lIns="0" tIns="0" rIns="0" bIns="0" numCol="1" vert="horz" anchor="t">
            <a:noAutofit/>
          </a:bodyPr>
          <a:lstStyle/>
          <a:p>
            <a:pPr marL="0" indent="0" algn="ctr">
              <a:lnSpc>
                <a:spcPts val="2100"/>
              </a:lnSpc>
              <a:buFontTx/>
              <a:buNone/>
            </a:pPr>
            <a:r>
              <a:rPr lang="en-US" sz="1500" b="1">
                <a:solidFill>
                  <a:srgbClr val="1E40AF"/>
                </a:solidFill>
                <a:latin typeface="Roboto" charset="0"/>
                <a:ea typeface="Roboto" charset="0"/>
                <a:cs typeface="Roboto" charset="0"/>
              </a:rPr>
              <a:t>CSS3</a:t>
            </a:r>
            <a:endParaRPr lang="ko-KR" altLang="en-US" sz="1500" b="1">
              <a:solidFill>
                <a:srgbClr val="1E40AF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37" name="Text 4"/>
          <p:cNvSpPr>
            <a:spLocks/>
          </p:cNvSpPr>
          <p:nvPr/>
        </p:nvSpPr>
        <p:spPr>
          <a:xfrm rot="0">
            <a:off x="4876800" y="2573655"/>
            <a:ext cx="2439035" cy="191135"/>
          </a:xfrm>
          <a:prstGeom prst="rect"/>
          <a:noFill/>
          <a:ln cap="flat" cmpd="sng">
            <a:prstDash/>
          </a:ln>
        </p:spPr>
        <p:txBody>
          <a:bodyPr wrap="square" lIns="0" tIns="0" rIns="0" bIns="0" numCol="1" vert="horz" anchor="t">
            <a:noAutofit/>
          </a:bodyPr>
          <a:lstStyle/>
          <a:p>
            <a:pPr marL="0" indent="0" algn="ctr">
              <a:lnSpc>
                <a:spcPts val="1500"/>
              </a:lnSpc>
              <a:buFontTx/>
              <a:buNone/>
            </a:pPr>
            <a:r>
              <a:rPr lang="en-US" sz="1050">
                <a:solidFill>
                  <a:srgbClr val="1D4ED8"/>
                </a:solidFill>
                <a:latin typeface="Roboto" charset="0"/>
                <a:ea typeface="Roboto" charset="0"/>
                <a:cs typeface="Roboto" charset="0"/>
              </a:rPr>
              <a:t>반응형 디자인 및 스타일링</a:t>
            </a:r>
            <a:endParaRPr lang="ko-KR" altLang="en-US" sz="1050">
              <a:solidFill>
                <a:srgbClr val="1D4ED8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38" name="Text 5"/>
          <p:cNvSpPr>
            <a:spLocks/>
          </p:cNvSpPr>
          <p:nvPr/>
        </p:nvSpPr>
        <p:spPr>
          <a:xfrm rot="0">
            <a:off x="8671560" y="2230755"/>
            <a:ext cx="2926715" cy="267335"/>
          </a:xfrm>
          <a:prstGeom prst="rect"/>
          <a:noFill/>
          <a:ln cap="flat" cmpd="sng">
            <a:prstDash/>
          </a:ln>
        </p:spPr>
        <p:txBody>
          <a:bodyPr wrap="square" lIns="0" tIns="0" rIns="0" bIns="0" numCol="1" vert="horz" anchor="t">
            <a:noAutofit/>
          </a:bodyPr>
          <a:lstStyle/>
          <a:p>
            <a:pPr marL="0" indent="0" algn="ctr">
              <a:lnSpc>
                <a:spcPts val="2100"/>
              </a:lnSpc>
              <a:buFontTx/>
              <a:buNone/>
            </a:pPr>
            <a:r>
              <a:rPr lang="en-US" sz="1500" b="1">
                <a:solidFill>
                  <a:srgbClr val="1E40AF"/>
                </a:solidFill>
                <a:latin typeface="Roboto" charset="0"/>
                <a:ea typeface="Roboto" charset="0"/>
                <a:cs typeface="Roboto" charset="0"/>
              </a:rPr>
              <a:t>JavaScript (ES6+)</a:t>
            </a:r>
            <a:endParaRPr lang="ko-KR" altLang="en-US" sz="1500" b="1">
              <a:solidFill>
                <a:srgbClr val="1E40AF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39" name="Text 6"/>
          <p:cNvSpPr>
            <a:spLocks/>
          </p:cNvSpPr>
          <p:nvPr/>
        </p:nvSpPr>
        <p:spPr>
          <a:xfrm rot="0">
            <a:off x="8671560" y="2573655"/>
            <a:ext cx="2926715" cy="191135"/>
          </a:xfrm>
          <a:prstGeom prst="rect"/>
          <a:noFill/>
          <a:ln cap="flat" cmpd="sng">
            <a:prstDash/>
          </a:ln>
        </p:spPr>
        <p:txBody>
          <a:bodyPr wrap="square" lIns="0" tIns="0" rIns="0" bIns="0" numCol="1" vert="horz" anchor="t">
            <a:noAutofit/>
          </a:bodyPr>
          <a:lstStyle/>
          <a:p>
            <a:pPr marL="0" indent="0" algn="ctr">
              <a:lnSpc>
                <a:spcPts val="1500"/>
              </a:lnSpc>
              <a:buFontTx/>
              <a:buNone/>
            </a:pPr>
            <a:r>
              <a:rPr lang="en-US" sz="1050">
                <a:solidFill>
                  <a:srgbClr val="1D4ED8"/>
                </a:solidFill>
                <a:latin typeface="Roboto" charset="0"/>
                <a:ea typeface="Roboto" charset="0"/>
                <a:cs typeface="Roboto" charset="0"/>
              </a:rPr>
              <a:t>인터랙티브 기능 및 로직 처리</a:t>
            </a:r>
            <a:endParaRPr lang="ko-KR" altLang="en-US" sz="1050">
              <a:solidFill>
                <a:srgbClr val="1D4ED8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40" name="Text 7"/>
          <p:cNvSpPr>
            <a:spLocks/>
          </p:cNvSpPr>
          <p:nvPr/>
        </p:nvSpPr>
        <p:spPr>
          <a:xfrm rot="0">
            <a:off x="1497965" y="3413760"/>
            <a:ext cx="2058035" cy="305435"/>
          </a:xfrm>
          <a:prstGeom prst="rect"/>
          <a:noFill/>
          <a:ln cap="flat" cmpd="sng">
            <a:prstDash/>
          </a:ln>
        </p:spPr>
        <p:txBody>
          <a:bodyPr wrap="square" lIns="0" tIns="0" rIns="0" bIns="0" numCol="1" vert="horz" anchor="t">
            <a:noAutofit/>
          </a:bodyPr>
          <a:lstStyle/>
          <a:p>
            <a:pPr marL="0" indent="0">
              <a:lnSpc>
                <a:spcPts val="2400"/>
              </a:lnSpc>
              <a:buFontTx/>
              <a:buNone/>
            </a:pPr>
            <a:r>
              <a:rPr lang="en-US" sz="1800" b="1">
                <a:solidFill>
                  <a:srgbClr val="1E40AF"/>
                </a:solidFill>
                <a:latin typeface="Roboto" charset="0"/>
                <a:ea typeface="Roboto" charset="0"/>
                <a:cs typeface="Roboto" charset="0"/>
              </a:rPr>
              <a:t>Apache Cordova</a:t>
            </a:r>
            <a:endParaRPr lang="ko-KR" altLang="en-US" sz="1800" b="1">
              <a:solidFill>
                <a:srgbClr val="1E40AF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41" name="Text 8"/>
          <p:cNvSpPr>
            <a:spLocks/>
          </p:cNvSpPr>
          <p:nvPr/>
        </p:nvSpPr>
        <p:spPr>
          <a:xfrm rot="0">
            <a:off x="1087755" y="4224020"/>
            <a:ext cx="3258185" cy="267335"/>
          </a:xfrm>
          <a:prstGeom prst="rect"/>
          <a:noFill/>
          <a:ln cap="flat" cmpd="sng">
            <a:prstDash/>
          </a:ln>
        </p:spPr>
        <p:txBody>
          <a:bodyPr wrap="square" lIns="0" tIns="0" rIns="0" bIns="0" numCol="1" vert="horz" anchor="t">
            <a:noAutofit/>
          </a:bodyPr>
          <a:lstStyle/>
          <a:p>
            <a:pPr marL="0" indent="0" algn="l">
              <a:lnSpc>
                <a:spcPts val="2100"/>
              </a:lnSpc>
              <a:buFontTx/>
              <a:buNone/>
            </a:pPr>
            <a:r>
              <a:rPr lang="en-US" sz="1350">
                <a:solidFill>
                  <a:srgbClr val="1E3A8A"/>
                </a:solidFill>
                <a:latin typeface="Roboto" charset="0"/>
                <a:ea typeface="Roboto" charset="0"/>
                <a:cs typeface="Roboto" charset="0"/>
              </a:rPr>
              <a:t>웹 기술로 안드로이드 앱 패키징</a:t>
            </a:r>
            <a:endParaRPr lang="ko-KR" altLang="en-US" sz="1350">
              <a:solidFill>
                <a:srgbClr val="1E3A8A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42" name="Text 9"/>
          <p:cNvSpPr>
            <a:spLocks/>
          </p:cNvSpPr>
          <p:nvPr/>
        </p:nvSpPr>
        <p:spPr>
          <a:xfrm rot="0">
            <a:off x="1087755" y="4566920"/>
            <a:ext cx="3292475" cy="267335"/>
          </a:xfrm>
          <a:prstGeom prst="rect"/>
          <a:noFill/>
          <a:ln cap="flat" cmpd="sng">
            <a:prstDash/>
          </a:ln>
        </p:spPr>
        <p:txBody>
          <a:bodyPr wrap="square" lIns="0" tIns="0" rIns="0" bIns="0" numCol="1" vert="horz" anchor="t">
            <a:noAutofit/>
          </a:bodyPr>
          <a:lstStyle/>
          <a:p>
            <a:pPr marL="0" indent="0" algn="l">
              <a:lnSpc>
                <a:spcPts val="2100"/>
              </a:lnSpc>
              <a:buFontTx/>
              <a:buNone/>
            </a:pPr>
            <a:r>
              <a:rPr lang="ko-KR" sz="1350">
                <a:solidFill>
                  <a:srgbClr val="1E3A8A"/>
                </a:solidFill>
                <a:latin typeface="Roboto" charset="0"/>
                <a:ea typeface="Roboto" charset="0"/>
                <a:cs typeface="Roboto" charset="0"/>
              </a:rPr>
              <a:t>개발 </a:t>
            </a:r>
            <a:r>
              <a:rPr lang="ko-KR" sz="1350">
                <a:solidFill>
                  <a:srgbClr val="1E3A8A"/>
                </a:solidFill>
                <a:latin typeface="Roboto" charset="0"/>
                <a:ea typeface="Roboto" charset="0"/>
                <a:cs typeface="Roboto" charset="0"/>
              </a:rPr>
              <a:t>효율성 </a:t>
            </a:r>
            <a:r>
              <a:rPr lang="ko-KR" sz="1350">
                <a:solidFill>
                  <a:srgbClr val="1E3A8A"/>
                </a:solidFill>
                <a:latin typeface="Roboto" charset="0"/>
                <a:ea typeface="Roboto" charset="0"/>
                <a:cs typeface="Roboto" charset="0"/>
              </a:rPr>
              <a:t>향상 </a:t>
            </a:r>
            <a:r>
              <a:rPr lang="ko-KR" sz="1350">
                <a:solidFill>
                  <a:srgbClr val="1E3A8A"/>
                </a:solidFill>
                <a:latin typeface="Roboto" charset="0"/>
                <a:ea typeface="Roboto" charset="0"/>
                <a:cs typeface="Roboto" charset="0"/>
              </a:rPr>
              <a:t>및 </a:t>
            </a:r>
            <a:r>
              <a:rPr lang="ko-KR" sz="1350">
                <a:solidFill>
                  <a:srgbClr val="1E3A8A"/>
                </a:solidFill>
                <a:latin typeface="Roboto" charset="0"/>
                <a:ea typeface="Roboto" charset="0"/>
                <a:cs typeface="Roboto" charset="0"/>
              </a:rPr>
              <a:t>빠른 </a:t>
            </a:r>
            <a:r>
              <a:rPr lang="ko-KR" sz="1350">
                <a:solidFill>
                  <a:srgbClr val="1E3A8A"/>
                </a:solidFill>
                <a:latin typeface="Roboto" charset="0"/>
                <a:ea typeface="Roboto" charset="0"/>
                <a:cs typeface="Roboto" charset="0"/>
              </a:rPr>
              <a:t>배포 가능</a:t>
            </a:r>
            <a:endParaRPr lang="ko-KR" altLang="en-US" sz="1350">
              <a:solidFill>
                <a:srgbClr val="1E3A8A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43" name="Text 10"/>
          <p:cNvSpPr>
            <a:spLocks/>
          </p:cNvSpPr>
          <p:nvPr/>
        </p:nvSpPr>
        <p:spPr>
          <a:xfrm rot="0">
            <a:off x="1087755" y="4909820"/>
            <a:ext cx="4749165" cy="267335"/>
          </a:xfrm>
          <a:prstGeom prst="rect"/>
          <a:noFill/>
          <a:ln cap="flat" cmpd="sng">
            <a:prstDash/>
          </a:ln>
        </p:spPr>
        <p:txBody>
          <a:bodyPr wrap="square" lIns="0" tIns="0" rIns="0" bIns="0" numCol="1" vert="horz" anchor="t">
            <a:noAutofit/>
          </a:bodyPr>
          <a:lstStyle/>
          <a:p>
            <a:pPr marL="0" indent="0" algn="l">
              <a:lnSpc>
                <a:spcPts val="2100"/>
              </a:lnSpc>
              <a:buFontTx/>
              <a:buNone/>
            </a:pPr>
            <a:r>
              <a:rPr lang="ko-KR" sz="1350">
                <a:solidFill>
                  <a:srgbClr val="1E3A8A"/>
                </a:solidFill>
                <a:latin typeface="Roboto" charset="0"/>
                <a:ea typeface="Roboto" charset="0"/>
                <a:cs typeface="Roboto" charset="0"/>
              </a:rPr>
              <a:t>N</a:t>
            </a:r>
            <a:r>
              <a:rPr lang="ko-KR" sz="1350">
                <a:solidFill>
                  <a:srgbClr val="1E3A8A"/>
                </a:solidFill>
                <a:latin typeface="Roboto" charset="0"/>
                <a:ea typeface="Roboto" charset="0"/>
                <a:cs typeface="Roboto" charset="0"/>
              </a:rPr>
              <a:t>ative Devi</a:t>
            </a:r>
            <a:r>
              <a:rPr lang="ko-KR" sz="1350">
                <a:solidFill>
                  <a:srgbClr val="1E3A8A"/>
                </a:solidFill>
                <a:latin typeface="Roboto" charset="0"/>
                <a:ea typeface="Roboto" charset="0"/>
                <a:cs typeface="Roboto" charset="0"/>
              </a:rPr>
              <a:t>c</a:t>
            </a:r>
            <a:r>
              <a:rPr lang="ko-KR" sz="1350">
                <a:solidFill>
                  <a:srgbClr val="1E3A8A"/>
                </a:solidFill>
                <a:latin typeface="Roboto" charset="0"/>
                <a:ea typeface="Roboto" charset="0"/>
                <a:cs typeface="Roboto" charset="0"/>
              </a:rPr>
              <a:t>e AP</a:t>
            </a:r>
            <a:r>
              <a:rPr lang="ko-KR" sz="1350">
                <a:solidFill>
                  <a:srgbClr val="1E3A8A"/>
                </a:solidFill>
                <a:latin typeface="Roboto" charset="0"/>
                <a:ea typeface="Roboto" charset="0"/>
                <a:cs typeface="Roboto" charset="0"/>
              </a:rPr>
              <a:t>I </a:t>
            </a:r>
            <a:r>
              <a:rPr lang="ko-KR" sz="1350">
                <a:solidFill>
                  <a:srgbClr val="1E3A8A"/>
                </a:solidFill>
                <a:latin typeface="Roboto" charset="0"/>
                <a:ea typeface="Roboto" charset="0"/>
                <a:cs typeface="Roboto" charset="0"/>
              </a:rPr>
              <a:t>연동 : cord</a:t>
            </a:r>
            <a:r>
              <a:rPr lang="ko-KR" sz="1350">
                <a:solidFill>
                  <a:srgbClr val="1E3A8A"/>
                </a:solidFill>
                <a:latin typeface="Roboto" charset="0"/>
                <a:ea typeface="Roboto" charset="0"/>
                <a:cs typeface="Roboto" charset="0"/>
              </a:rPr>
              <a:t>o</a:t>
            </a:r>
            <a:r>
              <a:rPr lang="ko-KR" sz="1350">
                <a:solidFill>
                  <a:srgbClr val="1E3A8A"/>
                </a:solidFill>
                <a:latin typeface="Roboto" charset="0"/>
                <a:ea typeface="Roboto" charset="0"/>
                <a:cs typeface="Roboto" charset="0"/>
              </a:rPr>
              <a:t>va-plugin-geolocation</a:t>
            </a:r>
            <a:r>
              <a:rPr lang="ko-KR" sz="1350">
                <a:solidFill>
                  <a:srgbClr val="1E3A8A"/>
                </a:solidFill>
                <a:latin typeface="Roboto" charset="0"/>
                <a:ea typeface="Roboto" charset="0"/>
                <a:cs typeface="Roboto" charset="0"/>
              </a:rPr>
              <a:t>을 </a:t>
            </a:r>
            <a:r>
              <a:rPr lang="ko-KR" sz="1350">
                <a:solidFill>
                  <a:srgbClr val="1E3A8A"/>
                </a:solidFill>
                <a:latin typeface="Roboto" charset="0"/>
                <a:ea typeface="Roboto" charset="0"/>
                <a:cs typeface="Roboto" charset="0"/>
              </a:rPr>
              <a:t>활용</a:t>
            </a:r>
            <a:endParaRPr lang="ko-KR" altLang="en-US" sz="1350">
              <a:solidFill>
                <a:srgbClr val="1E3A8A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49" name="Text 16"/>
          <p:cNvSpPr/>
          <p:nvPr/>
        </p:nvSpPr>
        <p:spPr>
          <a:xfrm>
            <a:off x="11563350" y="6467475"/>
            <a:ext cx="412115" cy="200660"/>
          </a:xfrm>
          <a:prstGeom prst="rect">
            <a:avLst/>
          </a:prstGeom>
          <a:noFill/>
          <a:ln/>
        </p:spPr>
        <p:txBody>
          <a:bodyPr wrap="square" lIns="0" tIns="0" rIns="0" bIns="0" numCol="1" vert="horz" anchor="t">
            <a:noAutofit/>
          </a:bodyPr>
          <a:lstStyle/>
          <a:p>
            <a:pPr marL="0" indent="0">
              <a:lnSpc>
                <a:spcPts val="1575"/>
              </a:lnSpc>
              <a:buFontTx/>
              <a:buNone/>
            </a:pPr>
            <a:r>
              <a:rPr lang="ko-KR" sz="1050">
                <a:solidFill>
                  <a:srgbClr val="374151"/>
                </a:solidFill>
                <a:latin typeface="Roboto" charset="0"/>
                <a:ea typeface="Roboto" charset="0"/>
                <a:cs typeface="Roboto" charset="0"/>
              </a:rPr>
              <a:t>3</a:t>
            </a:r>
            <a:r>
              <a:rPr lang="en-US" sz="1050">
                <a:solidFill>
                  <a:srgbClr val="374151"/>
                </a:solidFill>
                <a:latin typeface="Roboto" charset="0"/>
                <a:ea typeface="Roboto" charset="0"/>
                <a:cs typeface="Roboto" charset="0"/>
              </a:rPr>
              <a:t> / </a:t>
            </a:r>
            <a:r>
              <a:rPr lang="ko-KR" sz="1050">
                <a:solidFill>
                  <a:srgbClr val="374151"/>
                </a:solidFill>
                <a:latin typeface="Roboto" charset="0"/>
                <a:ea typeface="Roboto" charset="0"/>
                <a:cs typeface="Roboto" charset="0"/>
              </a:rPr>
              <a:t>8</a:t>
            </a:r>
            <a:endParaRPr lang="ko-KR" altLang="en-US" sz="1050">
              <a:solidFill>
                <a:srgbClr val="37415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pic>
        <p:nvPicPr>
          <p:cNvPr id="50" name="그림 20" descr="C:/Users/user/AppData/Roaming/PolarisOffice/ETemp/10292_6878824/image-4-20.png"/>
          <p:cNvPicPr>
            <a:picLocks noChangeAspect="1"/>
          </p:cNvPicPr>
          <p:nvPr/>
        </p:nvPicPr>
        <p:blipFill rotWithShape="1"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5986145" y="1619885"/>
            <a:ext cx="226060" cy="422910"/>
          </a:xfrm>
          <a:prstGeom prst="rect"/>
          <a:noFill/>
        </p:spPr>
      </p:pic>
      <p:pic>
        <p:nvPicPr>
          <p:cNvPr id="54" name="그림 24" descr="C:/Users/user/AppData/Roaming/PolarisOffice/ETemp/10292_6878824/image-4-14.png"/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401435" y="4255770"/>
            <a:ext cx="172085" cy="172085"/>
          </a:xfrm>
          <a:prstGeom prst="rect"/>
          <a:noFill/>
        </p:spPr>
      </p:pic>
      <p:pic>
        <p:nvPicPr>
          <p:cNvPr id="55" name="그림 25" descr="C:/Users/user/AppData/Roaming/PolarisOffice/ETemp/10292_6878824/image-4-15.png"/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401435" y="4598670"/>
            <a:ext cx="172085" cy="172085"/>
          </a:xfrm>
          <a:prstGeom prst="rect"/>
          <a:noFill/>
        </p:spPr>
      </p:pic>
      <p:sp>
        <p:nvSpPr>
          <p:cNvPr id="57" name="도형 27"/>
          <p:cNvSpPr>
            <a:spLocks/>
          </p:cNvSpPr>
          <p:nvPr/>
        </p:nvSpPr>
        <p:spPr>
          <a:xfrm rot="0">
            <a:off x="7059295" y="3407410"/>
            <a:ext cx="2700655" cy="305435"/>
          </a:xfrm>
          <a:prstGeom prst="rect"/>
          <a:noFill/>
          <a:ln cap="flat" cmpd="sng">
            <a:prstDash/>
          </a:ln>
        </p:spPr>
        <p:txBody>
          <a:bodyPr wrap="square" lIns="0" tIns="0" rIns="0" bIns="0" numCol="1" vert="horz" anchor="t">
            <a:noAutofit/>
          </a:bodyPr>
          <a:lstStyle/>
          <a:p>
            <a:pPr marL="0" indent="0">
              <a:lnSpc>
                <a:spcPts val="2400"/>
              </a:lnSpc>
              <a:buFontTx/>
              <a:buNone/>
            </a:pPr>
            <a:r>
              <a:rPr lang="ko-KR" sz="1800" b="1">
                <a:solidFill>
                  <a:srgbClr val="1E40AF"/>
                </a:solidFill>
                <a:latin typeface="Roboto" charset="0"/>
                <a:ea typeface="Roboto" charset="0"/>
                <a:cs typeface="Roboto" charset="0"/>
              </a:rPr>
              <a:t>V</a:t>
            </a:r>
            <a:r>
              <a:rPr lang="ko-KR" sz="1800" b="1">
                <a:solidFill>
                  <a:srgbClr val="1E40AF"/>
                </a:solidFill>
                <a:latin typeface="Roboto" charset="0"/>
                <a:ea typeface="Roboto" charset="0"/>
                <a:cs typeface="Roboto" charset="0"/>
              </a:rPr>
              <a:t>isual St</a:t>
            </a:r>
            <a:r>
              <a:rPr lang="ko-KR" sz="1800" b="1">
                <a:solidFill>
                  <a:srgbClr val="1E40AF"/>
                </a:solidFill>
                <a:latin typeface="Roboto" charset="0"/>
                <a:ea typeface="Roboto" charset="0"/>
                <a:cs typeface="Roboto" charset="0"/>
              </a:rPr>
              <a:t>u</a:t>
            </a:r>
            <a:r>
              <a:rPr lang="ko-KR" sz="1800" b="1">
                <a:solidFill>
                  <a:srgbClr val="1E40AF"/>
                </a:solidFill>
                <a:latin typeface="Roboto" charset="0"/>
                <a:ea typeface="Roboto" charset="0"/>
                <a:cs typeface="Roboto" charset="0"/>
              </a:rPr>
              <a:t>dio Co</a:t>
            </a:r>
            <a:r>
              <a:rPr lang="ko-KR" sz="1800" b="1">
                <a:solidFill>
                  <a:srgbClr val="1E40AF"/>
                </a:solidFill>
                <a:latin typeface="Roboto" charset="0"/>
                <a:ea typeface="Roboto" charset="0"/>
                <a:cs typeface="Roboto" charset="0"/>
              </a:rPr>
              <a:t>d</a:t>
            </a:r>
            <a:r>
              <a:rPr lang="ko-KR" sz="1800" b="1">
                <a:solidFill>
                  <a:srgbClr val="1E40AF"/>
                </a:solidFill>
                <a:latin typeface="Roboto" charset="0"/>
                <a:ea typeface="Roboto" charset="0"/>
                <a:cs typeface="Roboto" charset="0"/>
              </a:rPr>
              <a:t>e (IDE)</a:t>
            </a:r>
            <a:endParaRPr lang="ko-KR" altLang="en-US" sz="1800" b="1">
              <a:solidFill>
                <a:srgbClr val="1E40AF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pic>
        <p:nvPicPr>
          <p:cNvPr id="61" name="그림 33" descr="C:/Users/user/AppData/Roaming/PolarisOffice/ETemp/10292_6878824/image-4-4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833755" y="3300730"/>
            <a:ext cx="572135" cy="572135"/>
          </a:xfrm>
          <a:prstGeom prst="rect"/>
          <a:noFill/>
        </p:spPr>
      </p:pic>
      <p:sp>
        <p:nvSpPr>
          <p:cNvPr id="58" name="도형 28"/>
          <p:cNvSpPr>
            <a:spLocks/>
          </p:cNvSpPr>
          <p:nvPr/>
        </p:nvSpPr>
        <p:spPr>
          <a:xfrm rot="0">
            <a:off x="6649085" y="4217670"/>
            <a:ext cx="3258185" cy="267335"/>
          </a:xfrm>
          <a:prstGeom prst="rect"/>
          <a:noFill/>
          <a:ln cap="flat" cmpd="sng">
            <a:prstDash/>
          </a:ln>
        </p:spPr>
        <p:txBody>
          <a:bodyPr wrap="square" lIns="0" tIns="0" rIns="0" bIns="0" numCol="1" vert="horz" anchor="t">
            <a:noAutofit/>
          </a:bodyPr>
          <a:lstStyle/>
          <a:p>
            <a:pPr marL="0" indent="0" algn="l">
              <a:lnSpc>
                <a:spcPts val="2100"/>
              </a:lnSpc>
              <a:buFontTx/>
              <a:buNone/>
            </a:pPr>
            <a:r>
              <a:rPr lang="ko-KR" sz="1350">
                <a:solidFill>
                  <a:srgbClr val="1E3A8A"/>
                </a:solidFill>
                <a:latin typeface="Roboto" charset="0"/>
                <a:ea typeface="Roboto" charset="0"/>
                <a:cs typeface="Roboto" charset="0"/>
              </a:rPr>
              <a:t>코드 </a:t>
            </a:r>
            <a:r>
              <a:rPr lang="ko-KR" sz="1350">
                <a:solidFill>
                  <a:srgbClr val="1E3A8A"/>
                </a:solidFill>
                <a:latin typeface="Roboto" charset="0"/>
                <a:ea typeface="Roboto" charset="0"/>
                <a:cs typeface="Roboto" charset="0"/>
              </a:rPr>
              <a:t>작성 및 디버깅 환경 구축</a:t>
            </a:r>
            <a:endParaRPr lang="ko-KR" altLang="en-US" sz="1350">
              <a:solidFill>
                <a:srgbClr val="1E3A8A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59" name="도형 29"/>
          <p:cNvSpPr>
            <a:spLocks/>
          </p:cNvSpPr>
          <p:nvPr/>
        </p:nvSpPr>
        <p:spPr>
          <a:xfrm rot="0">
            <a:off x="6649085" y="4560570"/>
            <a:ext cx="3292475" cy="267335"/>
          </a:xfrm>
          <a:prstGeom prst="rect"/>
          <a:noFill/>
          <a:ln cap="flat" cmpd="sng">
            <a:prstDash/>
          </a:ln>
        </p:spPr>
        <p:txBody>
          <a:bodyPr wrap="square" lIns="0" tIns="0" rIns="0" bIns="0" numCol="1" vert="horz" anchor="t">
            <a:noAutofit/>
          </a:bodyPr>
          <a:lstStyle/>
          <a:p>
            <a:pPr marL="0" indent="0" algn="l">
              <a:lnSpc>
                <a:spcPts val="2100"/>
              </a:lnSpc>
              <a:buFontTx/>
              <a:buNone/>
            </a:pPr>
            <a:r>
              <a:rPr lang="ko-KR" sz="1350">
                <a:solidFill>
                  <a:srgbClr val="1E3A8A"/>
                </a:solidFill>
                <a:latin typeface="Roboto" charset="0"/>
                <a:ea typeface="Roboto" charset="0"/>
                <a:cs typeface="Roboto" charset="0"/>
              </a:rPr>
              <a:t>실시간 U</a:t>
            </a:r>
            <a:r>
              <a:rPr lang="ko-KR" sz="1350">
                <a:solidFill>
                  <a:srgbClr val="1E3A8A"/>
                </a:solidFill>
                <a:latin typeface="Roboto" charset="0"/>
                <a:ea typeface="Roboto" charset="0"/>
                <a:cs typeface="Roboto" charset="0"/>
              </a:rPr>
              <a:t>I 테스트</a:t>
            </a:r>
            <a:endParaRPr lang="ko-KR" altLang="en-US" sz="1350">
              <a:solidFill>
                <a:srgbClr val="1E3A8A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pic>
        <p:nvPicPr>
          <p:cNvPr id="14" name="Image 12" descr="C:/Users/user/AppData/Roaming/PolarisOffice/ETemp/10292_6878824/image-4-13.png"/>
          <p:cNvPicPr>
            <a:picLocks noChangeAspect="1"/>
          </p:cNvPicPr>
          <p:nvPr/>
        </p:nvPicPr>
        <p:blipFill rotWithShape="1">
          <a:blip r:embed="rId13" cstate="print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972820" y="3405505"/>
            <a:ext cx="297815" cy="341630"/>
          </a:xfrm>
          <a:prstGeom prst="rect"/>
          <a:noFill/>
        </p:spPr>
      </p:pic>
      <p:pic>
        <p:nvPicPr>
          <p:cNvPr id="64" name="그림 37" descr="C:/Users/user/AppData/Roaming/PolarisOffice/ETemp/10292_6878824/fImage199477641.png"/>
          <p:cNvPicPr>
            <a:picLocks noChangeAspect="1"/>
          </p:cNvPicPr>
          <p:nvPr/>
        </p:nvPicPr>
        <p:blipFill rotWithShape="1">
          <a:blip r:embed="rId34" cstate="print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489700" y="3372485"/>
            <a:ext cx="363855" cy="406400"/>
          </a:xfrm>
          <a:prstGeom prst="rect"/>
          <a:noFill/>
        </p:spPr>
      </p:pic>
      <p:pic>
        <p:nvPicPr>
          <p:cNvPr id="65" name="그림 39" descr="C:/Users/user/AppData/Roaming/PolarisOffice/ETemp/10292_6878824/image-2-2.png"/>
          <p:cNvPicPr>
            <a:picLocks noChangeAspect="1"/>
          </p:cNvPicPr>
          <p:nvPr/>
        </p:nvPicPr>
        <p:blipFill rotWithShape="1"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09600" y="838200"/>
            <a:ext cx="762635" cy="38735"/>
          </a:xfrm>
          <a:prstGeom prst="rect"/>
          <a:noFill/>
        </p:spPr>
      </p:pic>
      <p:sp>
        <p:nvSpPr>
          <p:cNvPr id="66" name="도형 40"/>
          <p:cNvSpPr>
            <a:spLocks/>
          </p:cNvSpPr>
          <p:nvPr/>
        </p:nvSpPr>
        <p:spPr>
          <a:xfrm rot="0">
            <a:off x="609600" y="381000"/>
            <a:ext cx="10973435" cy="485140"/>
          </a:xfrm>
          <a:prstGeom prst="rect"/>
          <a:noFill/>
          <a:ln cap="flat" cmpd="sng">
            <a:prstDash/>
          </a:ln>
        </p:spPr>
        <p:txBody>
          <a:bodyPr wrap="square" lIns="0" tIns="0" rIns="0" bIns="0" numCol="1" vert="horz" anchor="t">
            <a:noAutofit/>
          </a:bodyPr>
          <a:lstStyle/>
          <a:p>
            <a:pPr marL="0" indent="0">
              <a:lnSpc>
                <a:spcPts val="3000"/>
              </a:lnSpc>
              <a:buFontTx/>
              <a:buNone/>
            </a:pPr>
            <a:r>
              <a:rPr lang="ko-KR" sz="2700" b="1">
                <a:solidFill>
                  <a:srgbClr val="1E3A8A"/>
                </a:solidFill>
                <a:latin typeface="Roboto" charset="0"/>
                <a:ea typeface="Roboto" charset="0"/>
                <a:cs typeface="Roboto" charset="0"/>
              </a:rPr>
              <a:t>기술 </a:t>
            </a:r>
            <a:r>
              <a:rPr lang="ko-KR" sz="2700" b="1">
                <a:solidFill>
                  <a:srgbClr val="1E3A8A"/>
                </a:solidFill>
                <a:latin typeface="Roboto" charset="0"/>
                <a:ea typeface="Roboto" charset="0"/>
                <a:cs typeface="Roboto" charset="0"/>
              </a:rPr>
              <a:t>스택 및 개발 환경</a:t>
            </a:r>
            <a:endParaRPr lang="ko-KR" altLang="en-US" sz="2700" b="1">
              <a:solidFill>
                <a:srgbClr val="1E3A8A"/>
              </a:solidFill>
              <a:latin typeface="Roboto" charset="0"/>
              <a:ea typeface="Roboto" charset="0"/>
              <a:cs typeface="Roboto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838200"/>
            <a:ext cx="762000" cy="38100"/>
          </a:xfrm>
          <a:prstGeom prst="rect">
            <a:avLst/>
          </a:prstGeom>
        </p:spPr>
      </p:pic>
      <p:pic>
        <p:nvPicPr>
          <p:cNvPr id="4" name="Image 2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1181100"/>
            <a:ext cx="5257800" cy="4991100"/>
          </a:xfrm>
          <a:prstGeom prst="rect">
            <a:avLst/>
          </a:prstGeom>
        </p:spPr>
      </p:pic>
      <p:pic>
        <p:nvPicPr>
          <p:cNvPr id="5" name="Image 3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409700"/>
            <a:ext cx="571500" cy="571500"/>
          </a:xfrm>
          <a:prstGeom prst="rect">
            <a:avLst/>
          </a:prstGeom>
        </p:spPr>
      </p:pic>
      <p:pic>
        <p:nvPicPr>
          <p:cNvPr id="6" name="Image 4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1075" y="1543050"/>
            <a:ext cx="285750" cy="304800"/>
          </a:xfrm>
          <a:prstGeom prst="rect">
            <a:avLst/>
          </a:prstGeom>
        </p:spPr>
      </p:pic>
      <p:pic>
        <p:nvPicPr>
          <p:cNvPr id="7" name="Image 5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200" y="3124200"/>
            <a:ext cx="381000" cy="381000"/>
          </a:xfrm>
          <a:prstGeom prst="rect">
            <a:avLst/>
          </a:prstGeom>
        </p:spPr>
      </p:pic>
      <p:pic>
        <p:nvPicPr>
          <p:cNvPr id="8" name="Image 6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1550" y="3238500"/>
            <a:ext cx="114300" cy="152400"/>
          </a:xfrm>
          <a:prstGeom prst="rect">
            <a:avLst/>
          </a:prstGeom>
        </p:spPr>
      </p:pic>
      <p:pic>
        <p:nvPicPr>
          <p:cNvPr id="9" name="Image 7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8200" y="3810000"/>
            <a:ext cx="381000" cy="381000"/>
          </a:xfrm>
          <a:prstGeom prst="rect">
            <a:avLst/>
          </a:prstGeom>
        </p:spPr>
      </p:pic>
      <p:pic>
        <p:nvPicPr>
          <p:cNvPr id="10" name="Image 8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3450" y="3924300"/>
            <a:ext cx="190500" cy="152400"/>
          </a:xfrm>
          <a:prstGeom prst="rect">
            <a:avLst/>
          </a:prstGeom>
        </p:spPr>
      </p:pic>
      <p:pic>
        <p:nvPicPr>
          <p:cNvPr id="11" name="Image 9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8200" y="4495800"/>
            <a:ext cx="381000" cy="381000"/>
          </a:xfrm>
          <a:prstGeom prst="rect">
            <a:avLst/>
          </a:prstGeom>
        </p:spPr>
      </p:pic>
      <p:pic>
        <p:nvPicPr>
          <p:cNvPr id="12" name="Image 10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52500" y="4610100"/>
            <a:ext cx="152400" cy="152400"/>
          </a:xfrm>
          <a:prstGeom prst="rect">
            <a:avLst/>
          </a:prstGeom>
        </p:spPr>
      </p:pic>
      <p:pic>
        <p:nvPicPr>
          <p:cNvPr id="13" name="Image 11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38200" y="5181600"/>
            <a:ext cx="4800600" cy="762000"/>
          </a:xfrm>
          <a:prstGeom prst="rect">
            <a:avLst/>
          </a:prstGeom>
        </p:spPr>
      </p:pic>
      <p:pic>
        <p:nvPicPr>
          <p:cNvPr id="14" name="Image 12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90600" y="5429250"/>
            <a:ext cx="142875" cy="266700"/>
          </a:xfrm>
          <a:prstGeom prst="rect">
            <a:avLst/>
          </a:prstGeom>
        </p:spPr>
      </p:pic>
      <p:pic>
        <p:nvPicPr>
          <p:cNvPr id="15" name="Image 13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324600" y="1181100"/>
            <a:ext cx="5257800" cy="4991100"/>
          </a:xfrm>
          <a:prstGeom prst="rect">
            <a:avLst/>
          </a:prstGeom>
        </p:spPr>
      </p:pic>
      <p:pic>
        <p:nvPicPr>
          <p:cNvPr id="16" name="Image 14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553200" y="1409700"/>
            <a:ext cx="571500" cy="571500"/>
          </a:xfrm>
          <a:prstGeom prst="rect">
            <a:avLst/>
          </a:prstGeom>
        </p:spPr>
      </p:pic>
      <p:pic>
        <p:nvPicPr>
          <p:cNvPr id="17" name="Image 15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739255" y="1543050"/>
            <a:ext cx="200025" cy="304800"/>
          </a:xfrm>
          <a:prstGeom prst="rect">
            <a:avLst/>
          </a:prstGeom>
        </p:spPr>
      </p:pic>
      <p:pic>
        <p:nvPicPr>
          <p:cNvPr id="18" name="Image 16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553200" y="3124200"/>
            <a:ext cx="381000" cy="381000"/>
          </a:xfrm>
          <a:prstGeom prst="rect">
            <a:avLst/>
          </a:prstGeom>
        </p:spPr>
      </p:pic>
      <p:pic>
        <p:nvPicPr>
          <p:cNvPr id="19" name="Image 17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677025" y="3238500"/>
            <a:ext cx="133350" cy="152400"/>
          </a:xfrm>
          <a:prstGeom prst="rect">
            <a:avLst/>
          </a:prstGeom>
        </p:spPr>
      </p:pic>
      <p:pic>
        <p:nvPicPr>
          <p:cNvPr id="20" name="Image 18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553200" y="3810000"/>
            <a:ext cx="381000" cy="381000"/>
          </a:xfrm>
          <a:prstGeom prst="rect">
            <a:avLst/>
          </a:prstGeom>
        </p:spPr>
      </p:pic>
      <p:pic>
        <p:nvPicPr>
          <p:cNvPr id="21" name="Image 19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667500" y="3924300"/>
            <a:ext cx="152400" cy="152400"/>
          </a:xfrm>
          <a:prstGeom prst="rect">
            <a:avLst/>
          </a:prstGeom>
        </p:spPr>
      </p:pic>
      <p:pic>
        <p:nvPicPr>
          <p:cNvPr id="22" name="Image 20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553200" y="4495800"/>
            <a:ext cx="381000" cy="381000"/>
          </a:xfrm>
          <a:prstGeom prst="rect">
            <a:avLst/>
          </a:prstGeom>
        </p:spPr>
      </p:pic>
      <p:pic>
        <p:nvPicPr>
          <p:cNvPr id="23" name="Image 21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667500" y="4610100"/>
            <a:ext cx="152400" cy="152400"/>
          </a:xfrm>
          <a:prstGeom prst="rect">
            <a:avLst/>
          </a:prstGeom>
        </p:spPr>
      </p:pic>
      <p:pic>
        <p:nvPicPr>
          <p:cNvPr id="24" name="Image 22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553200" y="5372100"/>
            <a:ext cx="4800600" cy="571500"/>
          </a:xfrm>
          <a:prstGeom prst="rect">
            <a:avLst/>
          </a:prstGeom>
        </p:spPr>
      </p:pic>
      <p:pic>
        <p:nvPicPr>
          <p:cNvPr id="25" name="Image 23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705600" y="5524500"/>
            <a:ext cx="190500" cy="266700"/>
          </a:xfrm>
          <a:prstGeom prst="rect">
            <a:avLst/>
          </a:prstGeom>
        </p:spPr>
      </p:pic>
      <p:sp>
        <p:nvSpPr>
          <p:cNvPr id="27" name="Text 0"/>
          <p:cNvSpPr/>
          <p:nvPr/>
        </p:nvSpPr>
        <p:spPr>
          <a:xfrm>
            <a:off x="609600" y="381000"/>
            <a:ext cx="109728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1E3A8A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API 및 데이터베이스 구성</a:t>
            </a:r>
            <a:endParaRPr lang="en-US" sz="2700" dirty="0"/>
          </a:p>
        </p:txBody>
      </p:sp>
      <p:sp>
        <p:nvSpPr>
          <p:cNvPr id="28" name="Text 1"/>
          <p:cNvSpPr/>
          <p:nvPr/>
        </p:nvSpPr>
        <p:spPr>
          <a:xfrm>
            <a:off x="1562100" y="1543050"/>
            <a:ext cx="273177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E40A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OpenWeatherMap API</a:t>
            </a:r>
            <a:endParaRPr lang="en-US" sz="1800" dirty="0"/>
          </a:p>
        </p:txBody>
      </p:sp>
      <p:sp>
        <p:nvSpPr>
          <p:cNvPr id="29" name="Text 2"/>
          <p:cNvSpPr/>
          <p:nvPr/>
        </p:nvSpPr>
        <p:spPr>
          <a:xfrm>
            <a:off x="838200" y="2209800"/>
            <a:ext cx="4800600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1E3A8A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실시간 위치 기반 기상 정보를 수집하기 위해 OpenWeatherMap API를 활용합니다:</a:t>
            </a:r>
            <a:endParaRPr lang="en-US" sz="1350" dirty="0"/>
          </a:p>
        </p:txBody>
      </p:sp>
      <p:sp>
        <p:nvSpPr>
          <p:cNvPr id="30" name="Text 3"/>
          <p:cNvSpPr/>
          <p:nvPr/>
        </p:nvSpPr>
        <p:spPr>
          <a:xfrm>
            <a:off x="1371600" y="3124200"/>
            <a:ext cx="31908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E40A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위치 기반 정보 요청</a:t>
            </a:r>
            <a:endParaRPr lang="en-US" sz="1500" dirty="0"/>
          </a:p>
        </p:txBody>
      </p:sp>
      <p:sp>
        <p:nvSpPr>
          <p:cNvPr id="31" name="Text 4"/>
          <p:cNvSpPr/>
          <p:nvPr/>
        </p:nvSpPr>
        <p:spPr>
          <a:xfrm>
            <a:off x="1371600" y="3429000"/>
            <a:ext cx="38290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1D4E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GPS를 통해 사용자 위치를 감지하고 API에 요청</a:t>
            </a:r>
            <a:endParaRPr lang="en-US" sz="1200" dirty="0"/>
          </a:p>
        </p:txBody>
      </p:sp>
      <p:sp>
        <p:nvSpPr>
          <p:cNvPr id="32" name="Text 5"/>
          <p:cNvSpPr/>
          <p:nvPr/>
        </p:nvSpPr>
        <p:spPr>
          <a:xfrm>
            <a:off x="1371600" y="3810000"/>
            <a:ext cx="35052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E40A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JSON 데이터 파싱</a:t>
            </a:r>
            <a:endParaRPr lang="en-US" sz="1500" dirty="0"/>
          </a:p>
        </p:txBody>
      </p:sp>
      <p:sp>
        <p:nvSpPr>
          <p:cNvPr id="33" name="Text 6"/>
          <p:cNvSpPr/>
          <p:nvPr/>
        </p:nvSpPr>
        <p:spPr>
          <a:xfrm>
            <a:off x="1371600" y="4114800"/>
            <a:ext cx="420624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1D4E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API로부터 수신된 날씨 데이터를 필요한 정보로 파싱</a:t>
            </a:r>
            <a:endParaRPr lang="en-US" sz="1200" dirty="0"/>
          </a:p>
        </p:txBody>
      </p:sp>
      <p:sp>
        <p:nvSpPr>
          <p:cNvPr id="34" name="Text 7"/>
          <p:cNvSpPr/>
          <p:nvPr/>
        </p:nvSpPr>
        <p:spPr>
          <a:xfrm>
            <a:off x="1371600" y="4495800"/>
            <a:ext cx="31242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E40A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주기적 업데이트</a:t>
            </a:r>
            <a:endParaRPr lang="en-US" sz="1500" dirty="0"/>
          </a:p>
        </p:txBody>
      </p:sp>
      <p:sp>
        <p:nvSpPr>
          <p:cNvPr id="35" name="Text 8"/>
          <p:cNvSpPr/>
          <p:nvPr/>
        </p:nvSpPr>
        <p:spPr>
          <a:xfrm>
            <a:off x="1371600" y="4800600"/>
            <a:ext cx="374904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1D4E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사용자 요청에 따라 실시간 날씨 정보 업데이트</a:t>
            </a:r>
            <a:endParaRPr lang="en-US" sz="1200" dirty="0"/>
          </a:p>
        </p:txBody>
      </p:sp>
      <p:sp>
        <p:nvSpPr>
          <p:cNvPr id="36" name="Text 9"/>
          <p:cNvSpPr/>
          <p:nvPr/>
        </p:nvSpPr>
        <p:spPr>
          <a:xfrm>
            <a:off x="1247775" y="5334000"/>
            <a:ext cx="4238625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1E40A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API를 통해 제공받는 날씨 정보: 온도, 날씨 상태, 최고/최저 기온 등</a:t>
            </a:r>
            <a:endParaRPr lang="en-US" sz="1200" dirty="0"/>
          </a:p>
        </p:txBody>
      </p:sp>
      <p:sp>
        <p:nvSpPr>
          <p:cNvPr id="37" name="Text 10"/>
          <p:cNvSpPr/>
          <p:nvPr/>
        </p:nvSpPr>
        <p:spPr>
          <a:xfrm>
            <a:off x="7277100" y="1543050"/>
            <a:ext cx="321183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E40A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LocalStorage 기반 NoSQL</a:t>
            </a:r>
            <a:endParaRPr lang="en-US" sz="1800" dirty="0"/>
          </a:p>
        </p:txBody>
      </p:sp>
      <p:sp>
        <p:nvSpPr>
          <p:cNvPr id="38" name="Text 11"/>
          <p:cNvSpPr/>
          <p:nvPr/>
        </p:nvSpPr>
        <p:spPr>
          <a:xfrm>
            <a:off x="6553200" y="2209800"/>
            <a:ext cx="4800600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1E3A8A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별도의 서버 구축 없이 브라우저의 LocalStorage를 활용한 NoSQL 방식의 데이터 관리:</a:t>
            </a:r>
            <a:endParaRPr lang="en-US" sz="1350" dirty="0"/>
          </a:p>
        </p:txBody>
      </p:sp>
      <p:sp>
        <p:nvSpPr>
          <p:cNvPr id="39" name="Text 12"/>
          <p:cNvSpPr/>
          <p:nvPr/>
        </p:nvSpPr>
        <p:spPr>
          <a:xfrm>
            <a:off x="7086600" y="3124200"/>
            <a:ext cx="28765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E40A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데이터 저장</a:t>
            </a:r>
            <a:endParaRPr lang="en-US" sz="1500" dirty="0"/>
          </a:p>
        </p:txBody>
      </p:sp>
      <p:sp>
        <p:nvSpPr>
          <p:cNvPr id="40" name="Text 13"/>
          <p:cNvSpPr/>
          <p:nvPr/>
        </p:nvSpPr>
        <p:spPr>
          <a:xfrm>
            <a:off x="7086600" y="3429000"/>
            <a:ext cx="345186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1D4E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등록된 옷장 데이터를 LocalStorage에 저장</a:t>
            </a:r>
            <a:endParaRPr lang="en-US" sz="1200" dirty="0"/>
          </a:p>
        </p:txBody>
      </p:sp>
      <p:sp>
        <p:nvSpPr>
          <p:cNvPr id="41" name="Text 14"/>
          <p:cNvSpPr/>
          <p:nvPr/>
        </p:nvSpPr>
        <p:spPr>
          <a:xfrm>
            <a:off x="7086600" y="3810000"/>
            <a:ext cx="28194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E40A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데이터 조회</a:t>
            </a:r>
            <a:endParaRPr lang="en-US" sz="1500" dirty="0"/>
          </a:p>
        </p:txBody>
      </p:sp>
      <p:sp>
        <p:nvSpPr>
          <p:cNvPr id="42" name="Text 15"/>
          <p:cNvSpPr/>
          <p:nvPr/>
        </p:nvSpPr>
        <p:spPr>
          <a:xfrm>
            <a:off x="7086600" y="4114800"/>
            <a:ext cx="3383915" cy="229235"/>
          </a:xfrm>
          <a:prstGeom prst="rect">
            <a:avLst/>
          </a:prstGeom>
          <a:noFill/>
          <a:ln/>
        </p:spPr>
        <p:txBody>
          <a:bodyPr wrap="square" lIns="0" tIns="0" rIns="0" bIns="0" numCol="1" vert="horz" anchor="t">
            <a:noAutofit/>
          </a:bodyPr>
          <a:lstStyle/>
          <a:p>
            <a:pPr marL="0" indent="0">
              <a:lnSpc>
                <a:spcPts val="1800"/>
              </a:lnSpc>
              <a:buFontTx/>
              <a:buNone/>
            </a:pPr>
            <a:r>
              <a:rPr lang="en-US" sz="1200">
                <a:solidFill>
                  <a:srgbClr val="1D4ED8"/>
                </a:solidFill>
                <a:latin typeface="Roboto" charset="0"/>
                <a:ea typeface="Roboto" charset="0"/>
                <a:cs typeface="Roboto" charset="0"/>
              </a:rPr>
              <a:t>필터링 옵션을 통해 등록된 의류 목록 </a:t>
            </a:r>
            <a:r>
              <a:rPr lang="ko-KR" sz="1200">
                <a:solidFill>
                  <a:srgbClr val="1D4ED8"/>
                </a:solidFill>
                <a:latin typeface="Roboto" charset="0"/>
                <a:ea typeface="Roboto" charset="0"/>
                <a:cs typeface="Roboto" charset="0"/>
              </a:rPr>
              <a:t>확인</a:t>
            </a:r>
            <a:endParaRPr lang="ko-KR" altLang="en-US" sz="1200">
              <a:solidFill>
                <a:srgbClr val="1D4ED8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43" name="Text 16"/>
          <p:cNvSpPr/>
          <p:nvPr/>
        </p:nvSpPr>
        <p:spPr>
          <a:xfrm>
            <a:off x="7086600" y="4495800"/>
            <a:ext cx="2362835" cy="267335"/>
          </a:xfrm>
          <a:prstGeom prst="rect">
            <a:avLst/>
          </a:prstGeom>
          <a:noFill/>
          <a:ln/>
        </p:spPr>
        <p:txBody>
          <a:bodyPr wrap="square" lIns="0" tIns="0" rIns="0" bIns="0" numCol="1" vert="horz" anchor="t">
            <a:noAutofit/>
          </a:bodyPr>
          <a:lstStyle/>
          <a:p>
            <a:pPr marL="0" indent="0">
              <a:lnSpc>
                <a:spcPts val="2100"/>
              </a:lnSpc>
              <a:buFontTx/>
              <a:buNone/>
            </a:pPr>
            <a:r>
              <a:rPr lang="en-US" sz="1500" b="1">
                <a:solidFill>
                  <a:srgbClr val="1E40AF"/>
                </a:solidFill>
                <a:latin typeface="Roboto" charset="0"/>
                <a:ea typeface="Roboto" charset="0"/>
                <a:cs typeface="Roboto" charset="0"/>
              </a:rPr>
              <a:t>데이터 삭제</a:t>
            </a:r>
            <a:endParaRPr lang="ko-KR" altLang="en-US" sz="1500" b="1">
              <a:solidFill>
                <a:srgbClr val="1E40AF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44" name="Text 17"/>
          <p:cNvSpPr/>
          <p:nvPr/>
        </p:nvSpPr>
        <p:spPr>
          <a:xfrm>
            <a:off x="7086600" y="4800600"/>
            <a:ext cx="2835275" cy="229235"/>
          </a:xfrm>
          <a:prstGeom prst="rect">
            <a:avLst/>
          </a:prstGeom>
          <a:noFill/>
          <a:ln/>
        </p:spPr>
        <p:txBody>
          <a:bodyPr wrap="square" lIns="0" tIns="0" rIns="0" bIns="0" numCol="1" vert="horz" anchor="t">
            <a:noAutofit/>
          </a:bodyPr>
          <a:lstStyle/>
          <a:p>
            <a:pPr marL="0" indent="0">
              <a:lnSpc>
                <a:spcPts val="1800"/>
              </a:lnSpc>
              <a:buFontTx/>
              <a:buNone/>
            </a:pPr>
            <a:r>
              <a:rPr lang="en-US" sz="1200">
                <a:solidFill>
                  <a:srgbClr val="1D4ED8"/>
                </a:solidFill>
                <a:latin typeface="Roboto" charset="0"/>
                <a:ea typeface="Roboto" charset="0"/>
                <a:cs typeface="Roboto" charset="0"/>
              </a:rPr>
              <a:t>등록된 옷의 정보 삭제 기능</a:t>
            </a:r>
            <a:endParaRPr lang="ko-KR" altLang="en-US" sz="1200">
              <a:solidFill>
                <a:srgbClr val="1D4ED8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45" name="Text 18"/>
          <p:cNvSpPr/>
          <p:nvPr/>
        </p:nvSpPr>
        <p:spPr>
          <a:xfrm>
            <a:off x="7010400" y="5543550"/>
            <a:ext cx="49149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1E40A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LocalStorage를 통한 데이터 관리로 개발 및 운영 효율성 향상</a:t>
            </a:r>
            <a:endParaRPr lang="en-US" sz="1200" dirty="0"/>
          </a:p>
        </p:txBody>
      </p:sp>
      <p:sp>
        <p:nvSpPr>
          <p:cNvPr id="46" name="Text 19"/>
          <p:cNvSpPr/>
          <p:nvPr/>
        </p:nvSpPr>
        <p:spPr>
          <a:xfrm>
            <a:off x="11563350" y="6467475"/>
            <a:ext cx="412115" cy="200660"/>
          </a:xfrm>
          <a:prstGeom prst="rect">
            <a:avLst/>
          </a:prstGeom>
          <a:noFill/>
          <a:ln/>
        </p:spPr>
        <p:txBody>
          <a:bodyPr wrap="square" lIns="0" tIns="0" rIns="0" bIns="0" numCol="1" vert="horz" anchor="t">
            <a:noAutofit/>
          </a:bodyPr>
          <a:lstStyle/>
          <a:p>
            <a:pPr marL="0" indent="0">
              <a:lnSpc>
                <a:spcPts val="1575"/>
              </a:lnSpc>
              <a:buFontTx/>
              <a:buNone/>
            </a:pPr>
            <a:r>
              <a:rPr lang="ko-KR" sz="1050">
                <a:solidFill>
                  <a:srgbClr val="374151"/>
                </a:solidFill>
                <a:latin typeface="Roboto" charset="0"/>
                <a:ea typeface="Roboto" charset="0"/>
                <a:cs typeface="Roboto" charset="0"/>
              </a:rPr>
              <a:t>4</a:t>
            </a:r>
            <a:r>
              <a:rPr lang="en-US" sz="1050">
                <a:solidFill>
                  <a:srgbClr val="374151"/>
                </a:solidFill>
                <a:latin typeface="Roboto" charset="0"/>
                <a:ea typeface="Roboto" charset="0"/>
                <a:cs typeface="Roboto" charset="0"/>
              </a:rPr>
              <a:t> / </a:t>
            </a:r>
            <a:r>
              <a:rPr lang="ko-KR" sz="1050">
                <a:solidFill>
                  <a:srgbClr val="374151"/>
                </a:solidFill>
                <a:latin typeface="Roboto" charset="0"/>
                <a:ea typeface="Roboto" charset="0"/>
                <a:cs typeface="Roboto" charset="0"/>
              </a:rPr>
              <a:t>8</a:t>
            </a:r>
            <a:endParaRPr lang="ko-KR" altLang="en-US" sz="1050">
              <a:solidFill>
                <a:srgbClr val="374151"/>
              </a:solidFill>
              <a:latin typeface="Roboto" charset="0"/>
              <a:ea typeface="Roboto" charset="0"/>
              <a:cs typeface="Roboto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C:/Users/user/AppData/Roaming/PolarisOffice/ETemp/10292_6878824/image-6-1.png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12192635" cy="7049135"/>
          </a:xfrm>
          <a:prstGeom prst="rect"/>
          <a:noFill/>
        </p:spPr>
      </p:pic>
      <p:pic>
        <p:nvPicPr>
          <p:cNvPr id="3" name="Image 1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838200"/>
            <a:ext cx="762000" cy="38100"/>
          </a:xfrm>
          <a:prstGeom prst="rect">
            <a:avLst/>
          </a:prstGeom>
        </p:spPr>
      </p:pic>
      <p:pic>
        <p:nvPicPr>
          <p:cNvPr id="4" name="Image 2" descr="C:/Users/user/AppData/Roaming/PolarisOffice/ETemp/10292_6878824/image-6-3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09600" y="1314450"/>
            <a:ext cx="5258435" cy="2162810"/>
          </a:xfrm>
          <a:prstGeom prst="rect"/>
          <a:noFill/>
        </p:spPr>
      </p:pic>
      <p:pic>
        <p:nvPicPr>
          <p:cNvPr id="5" name="Image 3" descr="C:/Users/user/AppData/Roaming/PolarisOffice/ETemp/10292_6878824/image-6-4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838200" y="1543050"/>
            <a:ext cx="457835" cy="457835"/>
          </a:xfrm>
          <a:prstGeom prst="rect"/>
          <a:noFill/>
        </p:spPr>
      </p:pic>
      <p:pic>
        <p:nvPicPr>
          <p:cNvPr id="6" name="Image 4" descr="C:/Users/user/AppData/Roaming/PolarisOffice/ETemp/10292_6878824/image-6-5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952500" y="1619250"/>
            <a:ext cx="229235" cy="305435"/>
          </a:xfrm>
          <a:prstGeom prst="rect"/>
          <a:noFill/>
        </p:spPr>
      </p:pic>
      <p:pic>
        <p:nvPicPr>
          <p:cNvPr id="27" name="Image 25" descr="C:/Users/user/AppData/Roaming/PolarisOffice/ETemp/10292_6878824/image-6-26.png"/>
          <p:cNvPicPr>
            <a:picLocks noChangeAspect="1"/>
          </p:cNvPicPr>
          <p:nvPr/>
        </p:nvPicPr>
        <p:blipFill rotWithShape="1"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09600" y="3752850"/>
            <a:ext cx="5258435" cy="2629535"/>
          </a:xfrm>
          <a:prstGeom prst="rect"/>
          <a:noFill/>
        </p:spPr>
      </p:pic>
      <p:pic>
        <p:nvPicPr>
          <p:cNvPr id="28" name="Image 26" descr="C:/Users/user/AppData/Roaming/PolarisOffice/ETemp/10292_6878824/image-6-27.png"/>
          <p:cNvPicPr>
            <a:picLocks noChangeAspect="1"/>
          </p:cNvPicPr>
          <p:nvPr/>
        </p:nvPicPr>
        <p:blipFill rotWithShape="1"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838200" y="4362450"/>
            <a:ext cx="381635" cy="381635"/>
          </a:xfrm>
          <a:prstGeom prst="rect"/>
          <a:noFill/>
        </p:spPr>
      </p:pic>
      <p:pic>
        <p:nvPicPr>
          <p:cNvPr id="29" name="Image 27" descr="C:/Users/user/AppData/Roaming/PolarisOffice/ETemp/10292_6878824/image-6-28.png"/>
          <p:cNvPicPr>
            <a:picLocks noChangeAspect="1"/>
          </p:cNvPicPr>
          <p:nvPr/>
        </p:nvPicPr>
        <p:blipFill rotWithShape="1"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933450" y="4476750"/>
            <a:ext cx="191135" cy="153035"/>
          </a:xfrm>
          <a:prstGeom prst="rect"/>
          <a:noFill/>
        </p:spPr>
      </p:pic>
      <p:pic>
        <p:nvPicPr>
          <p:cNvPr id="30" name="Image 28" descr="C:/Users/user/AppData/Roaming/PolarisOffice/ETemp/10292_6878824/image-6-29.png"/>
          <p:cNvPicPr>
            <a:picLocks noChangeAspect="1"/>
          </p:cNvPicPr>
          <p:nvPr/>
        </p:nvPicPr>
        <p:blipFill rotWithShape="1"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838200" y="5010150"/>
            <a:ext cx="381635" cy="381635"/>
          </a:xfrm>
          <a:prstGeom prst="rect"/>
          <a:noFill/>
        </p:spPr>
      </p:pic>
      <p:pic>
        <p:nvPicPr>
          <p:cNvPr id="31" name="Image 29" descr="C:/Users/user/AppData/Roaming/PolarisOffice/ETemp/10292_6878824/image-6-30.png"/>
          <p:cNvPicPr>
            <a:picLocks noChangeAspect="1"/>
          </p:cNvPicPr>
          <p:nvPr/>
        </p:nvPicPr>
        <p:blipFill rotWithShape="1"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952500" y="5124450"/>
            <a:ext cx="153035" cy="153035"/>
          </a:xfrm>
          <a:prstGeom prst="rect"/>
          <a:noFill/>
        </p:spPr>
      </p:pic>
      <p:pic>
        <p:nvPicPr>
          <p:cNvPr id="32" name="Image 30" descr="C:/Users/user/AppData/Roaming/PolarisOffice/ETemp/10292_6878824/image-6-31.png"/>
          <p:cNvPicPr>
            <a:picLocks noChangeAspect="1"/>
          </p:cNvPicPr>
          <p:nvPr/>
        </p:nvPicPr>
        <p:blipFill rotWithShape="1"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838200" y="5657850"/>
            <a:ext cx="381635" cy="381635"/>
          </a:xfrm>
          <a:prstGeom prst="rect"/>
          <a:noFill/>
        </p:spPr>
      </p:pic>
      <p:pic>
        <p:nvPicPr>
          <p:cNvPr id="33" name="Image 31" descr="C:/Users/user/AppData/Roaming/PolarisOffice/ETemp/10292_6878824/image-6-32.png"/>
          <p:cNvPicPr>
            <a:picLocks noChangeAspect="1"/>
          </p:cNvPicPr>
          <p:nvPr/>
        </p:nvPicPr>
        <p:blipFill rotWithShape="1"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933450" y="5772150"/>
            <a:ext cx="191135" cy="153035"/>
          </a:xfrm>
          <a:prstGeom prst="rect"/>
          <a:noFill/>
        </p:spPr>
      </p:pic>
      <p:sp>
        <p:nvSpPr>
          <p:cNvPr id="36" name="Text 0"/>
          <p:cNvSpPr/>
          <p:nvPr/>
        </p:nvSpPr>
        <p:spPr>
          <a:xfrm>
            <a:off x="609600" y="381000"/>
            <a:ext cx="109728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1E3A8A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UI/UX 디자인 컨셉</a:t>
            </a:r>
            <a:endParaRPr lang="en-US" sz="2700" dirty="0"/>
          </a:p>
        </p:txBody>
      </p:sp>
      <p:sp>
        <p:nvSpPr>
          <p:cNvPr id="37" name="Text 1"/>
          <p:cNvSpPr>
            <a:spLocks/>
          </p:cNvSpPr>
          <p:nvPr/>
        </p:nvSpPr>
        <p:spPr>
          <a:xfrm rot="0">
            <a:off x="1447800" y="1619250"/>
            <a:ext cx="2058035" cy="305435"/>
          </a:xfrm>
          <a:prstGeom prst="rect"/>
          <a:noFill/>
          <a:ln cap="flat" cmpd="sng">
            <a:prstDash/>
          </a:ln>
        </p:spPr>
        <p:txBody>
          <a:bodyPr wrap="square" lIns="0" tIns="0" rIns="0" bIns="0" numCol="1" vert="horz" anchor="t">
            <a:noAutofit/>
          </a:bodyPr>
          <a:lstStyle/>
          <a:p>
            <a:pPr marL="0" indent="0">
              <a:lnSpc>
                <a:spcPts val="2400"/>
              </a:lnSpc>
              <a:buFontTx/>
              <a:buNone/>
            </a:pPr>
            <a:r>
              <a:rPr lang="en-US" sz="1800" b="1">
                <a:solidFill>
                  <a:srgbClr val="1E40AF"/>
                </a:solidFill>
                <a:latin typeface="Roboto" charset="0"/>
                <a:ea typeface="Roboto" charset="0"/>
                <a:cs typeface="Roboto" charset="0"/>
              </a:rPr>
              <a:t>디자인 접근 방식</a:t>
            </a:r>
            <a:endParaRPr lang="ko-KR" altLang="en-US" sz="1800" b="1">
              <a:solidFill>
                <a:srgbClr val="1E40AF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38" name="Text 2"/>
          <p:cNvSpPr>
            <a:spLocks/>
          </p:cNvSpPr>
          <p:nvPr/>
        </p:nvSpPr>
        <p:spPr>
          <a:xfrm rot="0">
            <a:off x="838200" y="2152650"/>
            <a:ext cx="4906010" cy="1067435"/>
          </a:xfrm>
          <a:prstGeom prst="rect"/>
          <a:noFill/>
          <a:ln cap="flat" cmpd="sng">
            <a:prstDash/>
          </a:ln>
        </p:spPr>
        <p:txBody>
          <a:bodyPr wrap="square" lIns="0" tIns="0" rIns="0" bIns="0" numCol="1" vert="horz" anchor="t">
            <a:noAutofit/>
          </a:bodyPr>
          <a:lstStyle/>
          <a:p>
            <a:pPr marL="0" indent="0">
              <a:lnSpc>
                <a:spcPts val="2100"/>
              </a:lnSpc>
              <a:buFontTx/>
              <a:buNone/>
            </a:pPr>
            <a:r>
              <a:rPr lang="en-US" sz="1350">
                <a:solidFill>
                  <a:srgbClr val="1E3A8A"/>
                </a:solidFill>
                <a:latin typeface="Roboto" charset="0"/>
                <a:ea typeface="Roboto" charset="0"/>
                <a:cs typeface="Roboto" charset="0"/>
              </a:rPr>
              <a:t>'WeatherFit'은 사용자 중심의 경험을 최우선으로 고려하여 설계되었습니다. 직관적인 UI/UX 디자인 원칙을 통해 사용자가 날씨 정보를 쉽게 파악하고, 개인화된 코디 추천을 활용할 수 있도록 주요 기능들이 유기적으로 연결되어 있습니다.</a:t>
            </a:r>
            <a:endParaRPr lang="ko-KR" altLang="en-US" sz="1350">
              <a:solidFill>
                <a:srgbClr val="1E3A8A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51" name="Text 15"/>
          <p:cNvSpPr>
            <a:spLocks/>
          </p:cNvSpPr>
          <p:nvPr/>
        </p:nvSpPr>
        <p:spPr>
          <a:xfrm rot="0">
            <a:off x="838200" y="3981450"/>
            <a:ext cx="4801235" cy="267335"/>
          </a:xfrm>
          <a:prstGeom prst="rect"/>
          <a:noFill/>
          <a:ln cap="flat" cmpd="sng">
            <a:prstDash/>
          </a:ln>
        </p:spPr>
        <p:txBody>
          <a:bodyPr wrap="square" lIns="0" tIns="0" rIns="0" bIns="0" numCol="1" vert="horz" anchor="t">
            <a:noAutofit/>
          </a:bodyPr>
          <a:lstStyle/>
          <a:p>
            <a:pPr marL="0" indent="0">
              <a:lnSpc>
                <a:spcPts val="2100"/>
              </a:lnSpc>
              <a:buFontTx/>
              <a:buNone/>
            </a:pPr>
            <a:r>
              <a:rPr lang="en-US" sz="1500" b="1">
                <a:solidFill>
                  <a:srgbClr val="1E40AF"/>
                </a:solidFill>
                <a:latin typeface="Roboto" charset="0"/>
                <a:ea typeface="Roboto" charset="0"/>
                <a:cs typeface="Roboto" charset="0"/>
              </a:rPr>
              <a:t>Figma를 활용한 디자인 과정</a:t>
            </a:r>
            <a:endParaRPr lang="ko-KR" altLang="en-US" sz="1500" b="1">
              <a:solidFill>
                <a:srgbClr val="1E40AF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52" name="Text 16"/>
          <p:cNvSpPr>
            <a:spLocks/>
          </p:cNvSpPr>
          <p:nvPr/>
        </p:nvSpPr>
        <p:spPr>
          <a:xfrm rot="0">
            <a:off x="1333500" y="4362450"/>
            <a:ext cx="2934335" cy="267335"/>
          </a:xfrm>
          <a:prstGeom prst="rect"/>
          <a:noFill/>
          <a:ln cap="flat" cmpd="sng">
            <a:prstDash/>
          </a:ln>
        </p:spPr>
        <p:txBody>
          <a:bodyPr wrap="square" lIns="0" tIns="0" rIns="0" bIns="0" numCol="1" vert="horz" anchor="t">
            <a:noAutofit/>
          </a:bodyPr>
          <a:lstStyle/>
          <a:p>
            <a:pPr marL="0" indent="0">
              <a:lnSpc>
                <a:spcPts val="2100"/>
              </a:lnSpc>
              <a:buFontTx/>
              <a:buNone/>
            </a:pPr>
            <a:r>
              <a:rPr lang="en-US" sz="1350" b="1">
                <a:solidFill>
                  <a:srgbClr val="1E40AF"/>
                </a:solidFill>
                <a:latin typeface="Roboto" charset="0"/>
                <a:ea typeface="Roboto" charset="0"/>
                <a:cs typeface="Roboto" charset="0"/>
              </a:rPr>
              <a:t>와이어프레임</a:t>
            </a:r>
            <a:endParaRPr lang="ko-KR" altLang="en-US" sz="1350" b="1">
              <a:solidFill>
                <a:srgbClr val="1E40AF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53" name="Text 17"/>
          <p:cNvSpPr>
            <a:spLocks/>
          </p:cNvSpPr>
          <p:nvPr/>
        </p:nvSpPr>
        <p:spPr>
          <a:xfrm rot="0">
            <a:off x="1333500" y="4629150"/>
            <a:ext cx="3521075" cy="229235"/>
          </a:xfrm>
          <a:prstGeom prst="rect"/>
          <a:noFill/>
          <a:ln cap="flat" cmpd="sng">
            <a:prstDash/>
          </a:ln>
        </p:spPr>
        <p:txBody>
          <a:bodyPr wrap="square" lIns="0" tIns="0" rIns="0" bIns="0" numCol="1" vert="horz" anchor="t">
            <a:noAutofit/>
          </a:bodyPr>
          <a:lstStyle/>
          <a:p>
            <a:pPr marL="0" indent="0">
              <a:lnSpc>
                <a:spcPts val="1800"/>
              </a:lnSpc>
              <a:buFontTx/>
              <a:buNone/>
            </a:pPr>
            <a:r>
              <a:rPr lang="en-US" sz="1200">
                <a:solidFill>
                  <a:srgbClr val="1D4ED8"/>
                </a:solidFill>
                <a:latin typeface="Roboto" charset="0"/>
                <a:ea typeface="Roboto" charset="0"/>
                <a:cs typeface="Roboto" charset="0"/>
              </a:rPr>
              <a:t>기본 레이아웃과 기능 구성을 빠르게 테스트</a:t>
            </a:r>
            <a:endParaRPr lang="ko-KR" altLang="en-US" sz="1200">
              <a:solidFill>
                <a:srgbClr val="1D4ED8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54" name="Text 18"/>
          <p:cNvSpPr>
            <a:spLocks/>
          </p:cNvSpPr>
          <p:nvPr/>
        </p:nvSpPr>
        <p:spPr>
          <a:xfrm rot="0">
            <a:off x="1333500" y="5010150"/>
            <a:ext cx="2934335" cy="267335"/>
          </a:xfrm>
          <a:prstGeom prst="rect"/>
          <a:noFill/>
          <a:ln cap="flat" cmpd="sng">
            <a:prstDash/>
          </a:ln>
        </p:spPr>
        <p:txBody>
          <a:bodyPr wrap="square" lIns="0" tIns="0" rIns="0" bIns="0" numCol="1" vert="horz" anchor="t">
            <a:noAutofit/>
          </a:bodyPr>
          <a:lstStyle/>
          <a:p>
            <a:pPr marL="0" indent="0">
              <a:lnSpc>
                <a:spcPts val="2100"/>
              </a:lnSpc>
              <a:buFontTx/>
              <a:buNone/>
            </a:pPr>
            <a:r>
              <a:rPr lang="en-US" sz="1350" b="1">
                <a:solidFill>
                  <a:srgbClr val="1E40AF"/>
                </a:solidFill>
                <a:latin typeface="Roboto" charset="0"/>
                <a:ea typeface="Roboto" charset="0"/>
                <a:cs typeface="Roboto" charset="0"/>
              </a:rPr>
              <a:t>프로토타이핑</a:t>
            </a:r>
            <a:endParaRPr lang="ko-KR" altLang="en-US" sz="1350" b="1">
              <a:solidFill>
                <a:srgbClr val="1E40AF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55" name="Text 19"/>
          <p:cNvSpPr>
            <a:spLocks/>
          </p:cNvSpPr>
          <p:nvPr/>
        </p:nvSpPr>
        <p:spPr>
          <a:xfrm rot="0">
            <a:off x="1333500" y="5276850"/>
            <a:ext cx="3521075" cy="229235"/>
          </a:xfrm>
          <a:prstGeom prst="rect"/>
          <a:noFill/>
          <a:ln cap="flat" cmpd="sng">
            <a:prstDash/>
          </a:ln>
        </p:spPr>
        <p:txBody>
          <a:bodyPr wrap="square" lIns="0" tIns="0" rIns="0" bIns="0" numCol="1" vert="horz" anchor="t">
            <a:noAutofit/>
          </a:bodyPr>
          <a:lstStyle/>
          <a:p>
            <a:pPr marL="0" indent="0">
              <a:lnSpc>
                <a:spcPts val="1800"/>
              </a:lnSpc>
              <a:buFontTx/>
              <a:buNone/>
            </a:pPr>
            <a:r>
              <a:rPr lang="en-US" sz="1200">
                <a:solidFill>
                  <a:srgbClr val="1D4ED8"/>
                </a:solidFill>
                <a:latin typeface="Roboto" charset="0"/>
                <a:ea typeface="Roboto" charset="0"/>
                <a:cs typeface="Roboto" charset="0"/>
              </a:rPr>
              <a:t>실제 사용자 경험을 모방한 인터랙티브 모델</a:t>
            </a:r>
            <a:endParaRPr lang="ko-KR" altLang="en-US" sz="1200">
              <a:solidFill>
                <a:srgbClr val="1D4ED8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56" name="Text 20"/>
          <p:cNvSpPr>
            <a:spLocks/>
          </p:cNvSpPr>
          <p:nvPr/>
        </p:nvSpPr>
        <p:spPr>
          <a:xfrm rot="0">
            <a:off x="1333500" y="5657850"/>
            <a:ext cx="2629535" cy="267335"/>
          </a:xfrm>
          <a:prstGeom prst="rect"/>
          <a:noFill/>
          <a:ln cap="flat" cmpd="sng">
            <a:prstDash/>
          </a:ln>
        </p:spPr>
        <p:txBody>
          <a:bodyPr wrap="square" lIns="0" tIns="0" rIns="0" bIns="0" numCol="1" vert="horz" anchor="t">
            <a:noAutofit/>
          </a:bodyPr>
          <a:lstStyle/>
          <a:p>
            <a:pPr marL="0" indent="0">
              <a:lnSpc>
                <a:spcPts val="2100"/>
              </a:lnSpc>
              <a:buFontTx/>
              <a:buNone/>
            </a:pPr>
            <a:r>
              <a:rPr lang="ko-KR" sz="1350" b="1">
                <a:solidFill>
                  <a:srgbClr val="1E40AF"/>
                </a:solidFill>
                <a:latin typeface="Roboto" charset="0"/>
                <a:ea typeface="Roboto" charset="0"/>
                <a:cs typeface="Roboto" charset="0"/>
              </a:rPr>
              <a:t>F</a:t>
            </a:r>
            <a:r>
              <a:rPr lang="ko-KR" sz="1350" b="1">
                <a:solidFill>
                  <a:srgbClr val="1E40AF"/>
                </a:solidFill>
                <a:latin typeface="Roboto" charset="0"/>
                <a:ea typeface="Roboto" charset="0"/>
                <a:cs typeface="Roboto" charset="0"/>
              </a:rPr>
              <a:t>igma AI</a:t>
            </a:r>
            <a:endParaRPr lang="ko-KR" altLang="en-US" sz="1350" b="1">
              <a:solidFill>
                <a:srgbClr val="1E40AF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57" name="Text 21"/>
          <p:cNvSpPr>
            <a:spLocks/>
          </p:cNvSpPr>
          <p:nvPr/>
        </p:nvSpPr>
        <p:spPr>
          <a:xfrm rot="0">
            <a:off x="1333500" y="5924550"/>
            <a:ext cx="3155315" cy="229235"/>
          </a:xfrm>
          <a:prstGeom prst="rect"/>
          <a:noFill/>
          <a:ln cap="flat" cmpd="sng">
            <a:prstDash/>
          </a:ln>
        </p:spPr>
        <p:txBody>
          <a:bodyPr wrap="square" lIns="0" tIns="0" rIns="0" bIns="0" numCol="1" vert="horz" anchor="t">
            <a:noAutofit/>
          </a:bodyPr>
          <a:lstStyle/>
          <a:p>
            <a:pPr marL="0" indent="0">
              <a:lnSpc>
                <a:spcPts val="1800"/>
              </a:lnSpc>
              <a:buFontTx/>
              <a:buNone/>
            </a:pPr>
            <a:r>
              <a:rPr lang="ko-KR" sz="1200">
                <a:solidFill>
                  <a:srgbClr val="1D4ED8"/>
                </a:solidFill>
                <a:latin typeface="Roboto" charset="0"/>
                <a:ea typeface="Roboto" charset="0"/>
                <a:cs typeface="Roboto" charset="0"/>
              </a:rPr>
              <a:t>F</a:t>
            </a:r>
            <a:r>
              <a:rPr lang="ko-KR" sz="1200">
                <a:solidFill>
                  <a:srgbClr val="1D4ED8"/>
                </a:solidFill>
                <a:latin typeface="Roboto" charset="0"/>
                <a:ea typeface="Roboto" charset="0"/>
                <a:cs typeface="Roboto" charset="0"/>
              </a:rPr>
              <a:t>igma AI를</a:t>
            </a:r>
            <a:r>
              <a:rPr lang="en-US" sz="1200">
                <a:solidFill>
                  <a:srgbClr val="1D4ED8"/>
                </a:solidFill>
                <a:latin typeface="Roboto" charset="0"/>
                <a:ea typeface="Roboto" charset="0"/>
                <a:cs typeface="Roboto" charset="0"/>
              </a:rPr>
              <a:t> 통</a:t>
            </a:r>
            <a:r>
              <a:rPr lang="ko-KR" sz="1200">
                <a:solidFill>
                  <a:srgbClr val="1D4ED8"/>
                </a:solidFill>
                <a:latin typeface="Roboto" charset="0"/>
                <a:ea typeface="Roboto" charset="0"/>
                <a:cs typeface="Roboto" charset="0"/>
              </a:rPr>
              <a:t>한 </a:t>
            </a:r>
            <a:r>
              <a:rPr lang="ko-KR" sz="1200">
                <a:solidFill>
                  <a:srgbClr val="1D4ED8"/>
                </a:solidFill>
                <a:latin typeface="Roboto" charset="0"/>
                <a:ea typeface="Roboto" charset="0"/>
                <a:cs typeface="Roboto" charset="0"/>
              </a:rPr>
              <a:t>깔끔한</a:t>
            </a:r>
            <a:r>
              <a:rPr lang="en-US" sz="1200">
                <a:solidFill>
                  <a:srgbClr val="1D4ED8"/>
                </a:solidFill>
                <a:latin typeface="Roboto" charset="0"/>
                <a:ea typeface="Roboto" charset="0"/>
                <a:cs typeface="Roboto" charset="0"/>
              </a:rPr>
              <a:t> 디자인</a:t>
            </a:r>
            <a:endParaRPr lang="ko-KR" altLang="en-US" sz="1200">
              <a:solidFill>
                <a:srgbClr val="1D4ED8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62" name="도형 46"/>
          <p:cNvSpPr>
            <a:spLocks/>
          </p:cNvSpPr>
          <p:nvPr/>
        </p:nvSpPr>
        <p:spPr>
          <a:xfrm rot="0">
            <a:off x="6096000" y="1866900"/>
            <a:ext cx="5810885" cy="3782060"/>
          </a:xfrm>
          <a:prstGeom prst="roundRect">
            <a:avLst>
              <a:gd name="adj" fmla="val 7832"/>
            </a:avLst>
          </a:prstGeom>
          <a:blipFill rotWithShape="1">
            <a:blip r:embed="rId3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 l="0" t="0" r="0" b="0"/>
            </a:stretch>
          </a:blip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63" name="도형 77"/>
          <p:cNvSpPr>
            <a:spLocks/>
          </p:cNvSpPr>
          <p:nvPr/>
        </p:nvSpPr>
        <p:spPr>
          <a:xfrm rot="0">
            <a:off x="11563350" y="6467475"/>
            <a:ext cx="412115" cy="200660"/>
          </a:xfrm>
          <a:prstGeom prst="rect"/>
          <a:noFill/>
          <a:ln cap="flat" cmpd="sng">
            <a:prstDash/>
          </a:ln>
        </p:spPr>
        <p:txBody>
          <a:bodyPr wrap="square" lIns="0" tIns="0" rIns="0" bIns="0" numCol="1" vert="horz" anchor="t">
            <a:noAutofit/>
          </a:bodyPr>
          <a:lstStyle/>
          <a:p>
            <a:pPr marL="0" indent="0">
              <a:lnSpc>
                <a:spcPts val="1575"/>
              </a:lnSpc>
              <a:buFontTx/>
              <a:buNone/>
            </a:pPr>
            <a:r>
              <a:rPr lang="ko-KR" sz="1050">
                <a:solidFill>
                  <a:srgbClr val="374151"/>
                </a:solidFill>
                <a:latin typeface="Roboto" charset="0"/>
                <a:ea typeface="Roboto" charset="0"/>
                <a:cs typeface="Roboto" charset="0"/>
              </a:rPr>
              <a:t>5</a:t>
            </a:r>
            <a:r>
              <a:rPr lang="ko-KR" sz="1050">
                <a:solidFill>
                  <a:srgbClr val="374151"/>
                </a:solidFill>
                <a:latin typeface="Roboto" charset="0"/>
                <a:ea typeface="Roboto" charset="0"/>
                <a:cs typeface="Roboto" charset="0"/>
              </a:rPr>
              <a:t> </a:t>
            </a:r>
            <a:r>
              <a:rPr lang="en-US" sz="1050">
                <a:solidFill>
                  <a:srgbClr val="374151"/>
                </a:solidFill>
                <a:latin typeface="Roboto" charset="0"/>
                <a:ea typeface="Roboto" charset="0"/>
                <a:cs typeface="Roboto" charset="0"/>
              </a:rPr>
              <a:t>/ </a:t>
            </a:r>
            <a:r>
              <a:rPr lang="ko-KR" sz="1050">
                <a:solidFill>
                  <a:srgbClr val="374151"/>
                </a:solidFill>
                <a:latin typeface="Roboto" charset="0"/>
                <a:ea typeface="Roboto" charset="0"/>
                <a:cs typeface="Roboto" charset="0"/>
              </a:rPr>
              <a:t>8</a:t>
            </a:r>
            <a:endParaRPr lang="ko-KR" altLang="en-US" sz="1050">
              <a:solidFill>
                <a:srgbClr val="374151"/>
              </a:solidFill>
              <a:latin typeface="Roboto" charset="0"/>
              <a:ea typeface="Roboto" charset="0"/>
              <a:cs typeface="Roboto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3" name="도형 63"/>
          <p:cNvSpPr>
            <a:spLocks/>
          </p:cNvSpPr>
          <p:nvPr/>
        </p:nvSpPr>
        <p:spPr>
          <a:xfrm rot="0">
            <a:off x="609600" y="381000"/>
            <a:ext cx="10973435" cy="381635"/>
          </a:xfrm>
          <a:prstGeom prst="rect"/>
          <a:noFill/>
          <a:ln cap="flat" cmpd="sng">
            <a:prstDash/>
          </a:ln>
        </p:spPr>
        <p:txBody>
          <a:bodyPr wrap="square" lIns="0" tIns="0" rIns="0" bIns="0" numCol="1" vert="horz" anchor="t">
            <a:noAutofit/>
          </a:bodyPr>
          <a:lstStyle/>
          <a:p>
            <a:pPr marL="0" indent="0">
              <a:lnSpc>
                <a:spcPts val="3000"/>
              </a:lnSpc>
              <a:buFontTx/>
              <a:buNone/>
            </a:pPr>
            <a:r>
              <a:rPr lang="ko-KR" sz="2700" b="1">
                <a:solidFill>
                  <a:srgbClr val="1E3A8A"/>
                </a:solidFill>
                <a:latin typeface="Roboto" charset="0"/>
                <a:ea typeface="Roboto" charset="0"/>
                <a:cs typeface="Roboto" charset="0"/>
              </a:rPr>
              <a:t>주요 기능</a:t>
            </a:r>
            <a:endParaRPr lang="ko-KR" altLang="en-US" sz="2700" b="1">
              <a:solidFill>
                <a:srgbClr val="1E3A8A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pic>
        <p:nvPicPr>
          <p:cNvPr id="4" name="Image 2" descr="C:/Users/user/AppData/Roaming/PolarisOffice/ETemp/10292_6878824/image-9-3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09600" y="1143000"/>
            <a:ext cx="5258435" cy="1600835"/>
          </a:xfrm>
          <a:prstGeom prst="rect"/>
          <a:noFill/>
        </p:spPr>
      </p:pic>
      <p:pic>
        <p:nvPicPr>
          <p:cNvPr id="5" name="Image 3" descr="C:/Users/user/AppData/Roaming/PolarisOffice/ETemp/10292_6878824/image-9-4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09600" y="2895600"/>
            <a:ext cx="5258435" cy="3601085"/>
          </a:xfrm>
          <a:prstGeom prst="rect"/>
          <a:noFill/>
        </p:spPr>
      </p:pic>
      <p:pic>
        <p:nvPicPr>
          <p:cNvPr id="6" name="Image 4" descr="C:/Users/user/AppData/Roaming/PolarisOffice/ETemp/10292_6878824/image-9-5.png"/>
          <p:cNvPicPr>
            <a:picLocks noChangeAspect="1"/>
          </p:cNvPicPr>
          <p:nvPr/>
        </p:nvPicPr>
        <p:blipFill rotWithShape="1">
          <a:blip r:embed="rId5" cstate="print">
            <a:duotone>
              <a:prstClr val="black"/>
              <a:schemeClr val="accent1">
                <a:lumMod val="20000"/>
                <a:lumOff val="8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800100" y="3505200"/>
            <a:ext cx="2381885" cy="876935"/>
          </a:xfrm>
          <a:prstGeom prst="rect"/>
          <a:noFill/>
        </p:spPr>
      </p:pic>
      <p:pic>
        <p:nvPicPr>
          <p:cNvPr id="7" name="Image 5" descr="C:/Users/user/AppData/Roaming/PolarisOffice/ETemp/10292_6878824/image-9-6.pn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914400" y="3657600"/>
            <a:ext cx="114935" cy="153035"/>
          </a:xfrm>
          <a:prstGeom prst="rect"/>
          <a:noFill/>
        </p:spPr>
      </p:pic>
      <p:pic>
        <p:nvPicPr>
          <p:cNvPr id="8" name="Image 6" descr="C:/Users/user/AppData/Roaming/PolarisOffice/ETemp/10292_6878824/image-9-7.png"/>
          <p:cNvPicPr>
            <a:picLocks noChangeAspect="1"/>
          </p:cNvPicPr>
          <p:nvPr/>
        </p:nvPicPr>
        <p:blipFill rotWithShape="1">
          <a:blip r:embed="rId7" cstate="print">
            <a:duotone>
              <a:prstClr val="black"/>
              <a:schemeClr val="accent1">
                <a:lumMod val="20000"/>
                <a:lumOff val="8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295650" y="4492625"/>
            <a:ext cx="2406650" cy="876935"/>
          </a:xfrm>
          <a:prstGeom prst="rect"/>
          <a:noFill/>
        </p:spPr>
      </p:pic>
      <p:pic>
        <p:nvPicPr>
          <p:cNvPr id="9" name="Image 7" descr="C:/Users/user/AppData/Roaming/PolarisOffice/ETemp/10292_6878824/image-9-8.png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409950" y="4645025"/>
            <a:ext cx="153035" cy="153035"/>
          </a:xfrm>
          <a:prstGeom prst="rect"/>
          <a:noFill/>
        </p:spPr>
      </p:pic>
      <p:pic>
        <p:nvPicPr>
          <p:cNvPr id="10" name="Image 8" descr="C:/Users/user/AppData/Roaming/PolarisOffice/ETemp/10292_6878824/image-9-9.png"/>
          <p:cNvPicPr>
            <a:picLocks noChangeAspect="1"/>
          </p:cNvPicPr>
          <p:nvPr/>
        </p:nvPicPr>
        <p:blipFill rotWithShape="1">
          <a:blip r:embed="rId9" cstate="print">
            <a:duotone>
              <a:prstClr val="black"/>
              <a:schemeClr val="accent1">
                <a:lumMod val="20000"/>
                <a:lumOff val="8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800100" y="4495800"/>
            <a:ext cx="2381885" cy="876935"/>
          </a:xfrm>
          <a:prstGeom prst="rect"/>
          <a:noFill/>
        </p:spPr>
      </p:pic>
      <p:pic>
        <p:nvPicPr>
          <p:cNvPr id="11" name="Image 9" descr="C:/Users/user/AppData/Roaming/PolarisOffice/ETemp/10292_6878824/image-9-10.png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914400" y="4648200"/>
            <a:ext cx="191135" cy="153035"/>
          </a:xfrm>
          <a:prstGeom prst="rect"/>
          <a:noFill/>
        </p:spPr>
      </p:pic>
      <p:sp>
        <p:nvSpPr>
          <p:cNvPr id="23" name="Text 1"/>
          <p:cNvSpPr>
            <a:spLocks/>
          </p:cNvSpPr>
          <p:nvPr/>
        </p:nvSpPr>
        <p:spPr>
          <a:xfrm rot="0">
            <a:off x="800100" y="1333500"/>
            <a:ext cx="4877435" cy="305435"/>
          </a:xfrm>
          <a:prstGeom prst="rect"/>
          <a:noFill/>
          <a:ln cap="flat" cmpd="sng">
            <a:prstDash/>
          </a:ln>
        </p:spPr>
        <p:txBody>
          <a:bodyPr wrap="square" lIns="0" tIns="0" rIns="0" bIns="0" numCol="1" vert="horz" anchor="t">
            <a:noAutofit/>
          </a:bodyPr>
          <a:lstStyle/>
          <a:p>
            <a:pPr marL="0" indent="0">
              <a:lnSpc>
                <a:spcPts val="2400"/>
              </a:lnSpc>
              <a:buFontTx/>
              <a:buNone/>
            </a:pPr>
            <a:r>
              <a:rPr lang="en-US" sz="1800" b="1">
                <a:solidFill>
                  <a:srgbClr val="1E40AF"/>
                </a:solidFill>
                <a:latin typeface="Roboto" charset="0"/>
                <a:ea typeface="Roboto" charset="0"/>
                <a:cs typeface="Roboto" charset="0"/>
              </a:rPr>
              <a:t>기능 설명</a:t>
            </a:r>
            <a:endParaRPr lang="ko-KR" altLang="en-US" sz="1800" b="1">
              <a:solidFill>
                <a:srgbClr val="1E40AF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24" name="Text 2"/>
          <p:cNvSpPr>
            <a:spLocks/>
          </p:cNvSpPr>
          <p:nvPr/>
        </p:nvSpPr>
        <p:spPr>
          <a:xfrm rot="0">
            <a:off x="800100" y="1752600"/>
            <a:ext cx="4877435" cy="800735"/>
          </a:xfrm>
          <a:prstGeom prst="rect"/>
          <a:noFill/>
          <a:ln cap="flat" cmpd="sng">
            <a:prstDash/>
          </a:ln>
        </p:spPr>
        <p:txBody>
          <a:bodyPr wrap="square" lIns="0" tIns="0" rIns="0" bIns="0" numCol="1" vert="horz" anchor="t">
            <a:noAutofit/>
          </a:bodyPr>
          <a:lstStyle/>
          <a:p>
            <a:pPr marL="0" indent="0">
              <a:lnSpc>
                <a:spcPts val="2100"/>
              </a:lnSpc>
              <a:buFontTx/>
              <a:buNone/>
            </a:pPr>
            <a:r>
              <a:rPr lang="en-US" sz="1350">
                <a:solidFill>
                  <a:srgbClr val="1E3A8A"/>
                </a:solidFill>
                <a:latin typeface="Roboto" charset="0"/>
                <a:ea typeface="Roboto" charset="0"/>
                <a:cs typeface="Roboto" charset="0"/>
              </a:rPr>
              <a:t>WeatherFit은 사용자의 현재 위치를 기반으로 실시간 날씨 정보를 제공합니다. 직관적 UI로 날씨 정보를 빠르게 확인하고, 외출 준비에 필요한 정보를 한 번에 확인할 수 있습니다.</a:t>
            </a:r>
            <a:endParaRPr lang="ko-KR" altLang="en-US" sz="1350">
              <a:solidFill>
                <a:srgbClr val="1E3A8A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25" name="Text 3"/>
          <p:cNvSpPr>
            <a:spLocks/>
          </p:cNvSpPr>
          <p:nvPr/>
        </p:nvSpPr>
        <p:spPr>
          <a:xfrm rot="0">
            <a:off x="800100" y="3086100"/>
            <a:ext cx="4877435" cy="305435"/>
          </a:xfrm>
          <a:prstGeom prst="rect"/>
          <a:noFill/>
          <a:ln cap="flat" cmpd="sng">
            <a:prstDash/>
          </a:ln>
        </p:spPr>
        <p:txBody>
          <a:bodyPr wrap="square" lIns="0" tIns="0" rIns="0" bIns="0" numCol="1" vert="horz" anchor="t">
            <a:noAutofit/>
          </a:bodyPr>
          <a:lstStyle/>
          <a:p>
            <a:pPr marL="0" indent="0">
              <a:lnSpc>
                <a:spcPts val="2400"/>
              </a:lnSpc>
              <a:buFontTx/>
              <a:buNone/>
            </a:pPr>
            <a:r>
              <a:rPr lang="en-US" sz="1800" b="1">
                <a:solidFill>
                  <a:srgbClr val="1E40AF"/>
                </a:solidFill>
                <a:latin typeface="Roboto" charset="0"/>
                <a:ea typeface="Roboto" charset="0"/>
                <a:cs typeface="Roboto" charset="0"/>
              </a:rPr>
              <a:t>주요 구성 요소</a:t>
            </a:r>
            <a:endParaRPr lang="ko-KR" altLang="en-US" sz="1800" b="1">
              <a:solidFill>
                <a:srgbClr val="1E40AF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26" name="Text 4"/>
          <p:cNvSpPr>
            <a:spLocks/>
          </p:cNvSpPr>
          <p:nvPr/>
        </p:nvSpPr>
        <p:spPr>
          <a:xfrm rot="0">
            <a:off x="1104900" y="3619500"/>
            <a:ext cx="777875" cy="229235"/>
          </a:xfrm>
          <a:prstGeom prst="rect"/>
          <a:noFill/>
          <a:ln cap="flat" cmpd="sng">
            <a:prstDash/>
          </a:ln>
        </p:spPr>
        <p:txBody>
          <a:bodyPr wrap="square" lIns="0" tIns="0" rIns="0" bIns="0" numCol="1" vert="horz" anchor="t">
            <a:noAutofit/>
          </a:bodyPr>
          <a:lstStyle/>
          <a:p>
            <a:pPr marL="0" indent="0">
              <a:lnSpc>
                <a:spcPts val="1800"/>
              </a:lnSpc>
              <a:buFontTx/>
              <a:buNone/>
            </a:pPr>
            <a:r>
              <a:rPr lang="en-US" sz="1200" b="1">
                <a:solidFill>
                  <a:srgbClr val="1E40AF"/>
                </a:solidFill>
                <a:latin typeface="Roboto" charset="0"/>
                <a:ea typeface="Roboto" charset="0"/>
                <a:cs typeface="Roboto" charset="0"/>
              </a:rPr>
              <a:t>현재 위치</a:t>
            </a:r>
            <a:endParaRPr lang="ko-KR" altLang="en-US" sz="1200" b="1">
              <a:solidFill>
                <a:srgbClr val="1E40AF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27" name="Text 5"/>
          <p:cNvSpPr>
            <a:spLocks/>
          </p:cNvSpPr>
          <p:nvPr/>
        </p:nvSpPr>
        <p:spPr>
          <a:xfrm rot="0">
            <a:off x="914400" y="3886200"/>
            <a:ext cx="2153285" cy="381635"/>
          </a:xfrm>
          <a:prstGeom prst="rect"/>
          <a:noFill/>
          <a:ln cap="flat" cmpd="sng">
            <a:prstDash/>
          </a:ln>
        </p:spPr>
        <p:txBody>
          <a:bodyPr wrap="square" lIns="0" tIns="0" rIns="0" bIns="0" numCol="1" vert="horz" anchor="t">
            <a:noAutofit/>
          </a:bodyPr>
          <a:lstStyle/>
          <a:p>
            <a:pPr marL="0" indent="0">
              <a:lnSpc>
                <a:spcPts val="1500"/>
              </a:lnSpc>
              <a:buFontTx/>
              <a:buNone/>
            </a:pPr>
            <a:r>
              <a:rPr lang="en-US" sz="1050">
                <a:solidFill>
                  <a:srgbClr val="1D4ED8"/>
                </a:solidFill>
                <a:latin typeface="Roboto" charset="0"/>
                <a:ea typeface="Roboto" charset="0"/>
                <a:cs typeface="Roboto" charset="0"/>
              </a:rPr>
              <a:t>사용자 현재 위치 기반 날씨 정보 제공</a:t>
            </a:r>
            <a:endParaRPr lang="ko-KR" altLang="en-US" sz="1050">
              <a:solidFill>
                <a:srgbClr val="1D4ED8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28" name="Text 6"/>
          <p:cNvSpPr>
            <a:spLocks/>
          </p:cNvSpPr>
          <p:nvPr/>
        </p:nvSpPr>
        <p:spPr>
          <a:xfrm rot="0">
            <a:off x="3638550" y="4606925"/>
            <a:ext cx="1212215" cy="229235"/>
          </a:xfrm>
          <a:prstGeom prst="rect"/>
          <a:noFill/>
          <a:ln cap="flat" cmpd="sng">
            <a:prstDash/>
          </a:ln>
        </p:spPr>
        <p:txBody>
          <a:bodyPr wrap="square" lIns="0" tIns="0" rIns="0" bIns="0" numCol="1" vert="horz" anchor="t">
            <a:noAutofit/>
          </a:bodyPr>
          <a:lstStyle/>
          <a:p>
            <a:pPr marL="0" indent="0">
              <a:lnSpc>
                <a:spcPts val="1800"/>
              </a:lnSpc>
              <a:buFontTx/>
              <a:buNone/>
            </a:pPr>
            <a:r>
              <a:rPr lang="en-US" sz="1200" b="1">
                <a:solidFill>
                  <a:srgbClr val="1E40AF"/>
                </a:solidFill>
                <a:latin typeface="Roboto" charset="0"/>
                <a:ea typeface="Roboto" charset="0"/>
                <a:cs typeface="Roboto" charset="0"/>
              </a:rPr>
              <a:t>현재/체감 온도</a:t>
            </a:r>
            <a:endParaRPr lang="ko-KR" altLang="en-US" sz="1200" b="1">
              <a:solidFill>
                <a:srgbClr val="1E40AF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29" name="Text 7"/>
          <p:cNvSpPr>
            <a:spLocks/>
          </p:cNvSpPr>
          <p:nvPr/>
        </p:nvSpPr>
        <p:spPr>
          <a:xfrm rot="0">
            <a:off x="3409950" y="4873625"/>
            <a:ext cx="2583815" cy="191135"/>
          </a:xfrm>
          <a:prstGeom prst="rect"/>
          <a:noFill/>
          <a:ln cap="flat" cmpd="sng">
            <a:prstDash/>
          </a:ln>
        </p:spPr>
        <p:txBody>
          <a:bodyPr wrap="square" lIns="0" tIns="0" rIns="0" bIns="0" numCol="1" vert="horz" anchor="t">
            <a:noAutofit/>
          </a:bodyPr>
          <a:lstStyle/>
          <a:p>
            <a:pPr marL="0" indent="0">
              <a:lnSpc>
                <a:spcPts val="1500"/>
              </a:lnSpc>
              <a:buFontTx/>
              <a:buNone/>
            </a:pPr>
            <a:r>
              <a:rPr lang="en-US" sz="1050">
                <a:solidFill>
                  <a:srgbClr val="1D4ED8"/>
                </a:solidFill>
                <a:latin typeface="Roboto" charset="0"/>
                <a:ea typeface="Roboto" charset="0"/>
                <a:cs typeface="Roboto" charset="0"/>
              </a:rPr>
              <a:t>현재 온도와 체감 온도를 동시에 표시</a:t>
            </a:r>
            <a:endParaRPr lang="ko-KR" altLang="en-US" sz="1050">
              <a:solidFill>
                <a:srgbClr val="1D4ED8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30" name="Text 8"/>
          <p:cNvSpPr>
            <a:spLocks/>
          </p:cNvSpPr>
          <p:nvPr/>
        </p:nvSpPr>
        <p:spPr>
          <a:xfrm rot="0">
            <a:off x="1181100" y="4610100"/>
            <a:ext cx="2019935" cy="229235"/>
          </a:xfrm>
          <a:prstGeom prst="rect"/>
          <a:noFill/>
          <a:ln cap="flat" cmpd="sng">
            <a:prstDash/>
          </a:ln>
        </p:spPr>
        <p:txBody>
          <a:bodyPr wrap="square" lIns="0" tIns="0" rIns="0" bIns="0" numCol="1" vert="horz" anchor="t">
            <a:noAutofit/>
          </a:bodyPr>
          <a:lstStyle/>
          <a:p>
            <a:pPr marL="0" indent="0">
              <a:lnSpc>
                <a:spcPts val="1800"/>
              </a:lnSpc>
              <a:buFontTx/>
              <a:buNone/>
            </a:pPr>
            <a:r>
              <a:rPr lang="ko-KR" sz="1200" b="1">
                <a:solidFill>
                  <a:srgbClr val="1E40AF"/>
                </a:solidFill>
                <a:latin typeface="Roboto" charset="0"/>
                <a:ea typeface="Roboto" charset="0"/>
                <a:cs typeface="Roboto" charset="0"/>
              </a:rPr>
              <a:t>실시간 </a:t>
            </a:r>
            <a:r>
              <a:rPr lang="ko-KR" sz="1200" b="1">
                <a:solidFill>
                  <a:srgbClr val="1E40AF"/>
                </a:solidFill>
                <a:latin typeface="Roboto" charset="0"/>
                <a:ea typeface="Roboto" charset="0"/>
                <a:cs typeface="Roboto" charset="0"/>
              </a:rPr>
              <a:t>기상 데이터</a:t>
            </a:r>
            <a:endParaRPr lang="ko-KR" altLang="en-US" sz="1200" b="1">
              <a:solidFill>
                <a:srgbClr val="1E40AF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31" name="Text 9"/>
          <p:cNvSpPr>
            <a:spLocks/>
          </p:cNvSpPr>
          <p:nvPr/>
        </p:nvSpPr>
        <p:spPr>
          <a:xfrm rot="0">
            <a:off x="914400" y="4876800"/>
            <a:ext cx="2153285" cy="381635"/>
          </a:xfrm>
          <a:prstGeom prst="rect"/>
          <a:noFill/>
          <a:ln cap="flat" cmpd="sng">
            <a:prstDash/>
          </a:ln>
        </p:spPr>
        <p:txBody>
          <a:bodyPr wrap="square" lIns="0" tIns="0" rIns="0" bIns="0" numCol="1" vert="horz" anchor="t">
            <a:noAutofit/>
          </a:bodyPr>
          <a:lstStyle/>
          <a:p>
            <a:pPr marL="0" indent="0">
              <a:lnSpc>
                <a:spcPts val="1500"/>
              </a:lnSpc>
              <a:buFontTx/>
              <a:buNone/>
            </a:pPr>
            <a:r>
              <a:rPr lang="ko-KR" sz="1050">
                <a:solidFill>
                  <a:srgbClr val="1D4ED8"/>
                </a:solidFill>
                <a:latin typeface="Roboto" charset="0"/>
                <a:ea typeface="Roboto" charset="0"/>
                <a:cs typeface="Roboto" charset="0"/>
              </a:rPr>
              <a:t>현재 </a:t>
            </a:r>
            <a:r>
              <a:rPr lang="en-US" sz="1050">
                <a:solidFill>
                  <a:srgbClr val="1D4ED8"/>
                </a:solidFill>
                <a:latin typeface="Roboto" charset="0"/>
                <a:ea typeface="Roboto" charset="0"/>
                <a:cs typeface="Roboto" charset="0"/>
              </a:rPr>
              <a:t>날씨 상태</a:t>
            </a:r>
            <a:r>
              <a:rPr lang="ko-KR" sz="1050">
                <a:solidFill>
                  <a:srgbClr val="1D4ED8"/>
                </a:solidFill>
                <a:latin typeface="Roboto" charset="0"/>
                <a:ea typeface="Roboto" charset="0"/>
                <a:cs typeface="Roboto" charset="0"/>
              </a:rPr>
              <a:t> </a:t>
            </a:r>
            <a:r>
              <a:rPr lang="ko-KR" sz="1050">
                <a:solidFill>
                  <a:srgbClr val="1D4ED8"/>
                </a:solidFill>
                <a:latin typeface="Roboto" charset="0"/>
                <a:ea typeface="Roboto" charset="0"/>
                <a:cs typeface="Roboto" charset="0"/>
              </a:rPr>
              <a:t>및</a:t>
            </a:r>
            <a:r>
              <a:rPr lang="en-US" sz="1050">
                <a:solidFill>
                  <a:srgbClr val="1D4ED8"/>
                </a:solidFill>
                <a:latin typeface="Roboto" charset="0"/>
                <a:ea typeface="Roboto" charset="0"/>
                <a:cs typeface="Roboto" charset="0"/>
              </a:rPr>
              <a:t> </a:t>
            </a:r>
            <a:r>
              <a:rPr lang="ko-KR" sz="1050">
                <a:solidFill>
                  <a:srgbClr val="1D4ED8"/>
                </a:solidFill>
                <a:latin typeface="Roboto" charset="0"/>
                <a:ea typeface="Roboto" charset="0"/>
                <a:cs typeface="Roboto" charset="0"/>
              </a:rPr>
              <a:t>최고/</a:t>
            </a:r>
            <a:r>
              <a:rPr lang="ko-KR" sz="1050">
                <a:solidFill>
                  <a:srgbClr val="1D4ED8"/>
                </a:solidFill>
                <a:latin typeface="Roboto" charset="0"/>
                <a:ea typeface="Roboto" charset="0"/>
                <a:cs typeface="Roboto" charset="0"/>
              </a:rPr>
              <a:t>최저 기온 정보 제공</a:t>
            </a:r>
            <a:endParaRPr lang="ko-KR" altLang="en-US" sz="1050">
              <a:solidFill>
                <a:srgbClr val="1D4ED8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41" name="Text 19"/>
          <p:cNvSpPr/>
          <p:nvPr/>
        </p:nvSpPr>
        <p:spPr>
          <a:xfrm>
            <a:off x="11563350" y="6467475"/>
            <a:ext cx="412115" cy="200660"/>
          </a:xfrm>
          <a:prstGeom prst="rect">
            <a:avLst/>
          </a:prstGeom>
          <a:noFill/>
          <a:ln/>
        </p:spPr>
        <p:txBody>
          <a:bodyPr wrap="square" lIns="0" tIns="0" rIns="0" bIns="0" numCol="1" vert="horz" anchor="t">
            <a:noAutofit/>
          </a:bodyPr>
          <a:lstStyle/>
          <a:p>
            <a:pPr marL="0" indent="0">
              <a:lnSpc>
                <a:spcPts val="1575"/>
              </a:lnSpc>
              <a:buFontTx/>
              <a:buNone/>
            </a:pPr>
            <a:r>
              <a:rPr lang="ko-KR" sz="1050">
                <a:solidFill>
                  <a:srgbClr val="374151"/>
                </a:solidFill>
                <a:latin typeface="Roboto" charset="0"/>
                <a:ea typeface="Roboto" charset="0"/>
                <a:cs typeface="Roboto" charset="0"/>
              </a:rPr>
              <a:t>6</a:t>
            </a:r>
            <a:r>
              <a:rPr lang="ko-KR" sz="1050">
                <a:solidFill>
                  <a:srgbClr val="374151"/>
                </a:solidFill>
                <a:latin typeface="Roboto" charset="0"/>
                <a:ea typeface="Roboto" charset="0"/>
                <a:cs typeface="Roboto" charset="0"/>
              </a:rPr>
              <a:t> </a:t>
            </a:r>
            <a:r>
              <a:rPr lang="en-US" sz="1050">
                <a:solidFill>
                  <a:srgbClr val="374151"/>
                </a:solidFill>
                <a:latin typeface="Roboto" charset="0"/>
                <a:ea typeface="Roboto" charset="0"/>
                <a:cs typeface="Roboto" charset="0"/>
              </a:rPr>
              <a:t>/ </a:t>
            </a:r>
            <a:r>
              <a:rPr lang="ko-KR" sz="1050">
                <a:solidFill>
                  <a:srgbClr val="374151"/>
                </a:solidFill>
                <a:latin typeface="Roboto" charset="0"/>
                <a:ea typeface="Roboto" charset="0"/>
                <a:cs typeface="Roboto" charset="0"/>
              </a:rPr>
              <a:t>8</a:t>
            </a:r>
            <a:endParaRPr lang="ko-KR" altLang="en-US" sz="1050">
              <a:solidFill>
                <a:srgbClr val="37415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pic>
        <p:nvPicPr>
          <p:cNvPr id="42" name="그림 62" descr="C:/Users/user/AppData/Roaming/PolarisOffice/ETemp/10292_6878824/image-6-2.png"/>
          <p:cNvPicPr>
            <a:picLocks noChangeAspect="1"/>
          </p:cNvPicPr>
          <p:nvPr/>
        </p:nvPicPr>
        <p:blipFill rotWithShape="1"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09600" y="838200"/>
            <a:ext cx="762635" cy="38735"/>
          </a:xfrm>
          <a:prstGeom prst="rect"/>
          <a:noFill/>
        </p:spPr>
      </p:pic>
      <p:pic>
        <p:nvPicPr>
          <p:cNvPr id="44" name="그림 64" descr="C:/Users/user/AppData/Roaming/PolarisOffice/ETemp/10292_6878824/fImage844479096334.png"/>
          <p:cNvPicPr>
            <a:picLocks noChangeAspect="1"/>
          </p:cNvPicPr>
          <p:nvPr/>
        </p:nvPicPr>
        <p:blipFill rotWithShape="1"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550150" y="1047750"/>
            <a:ext cx="2736215" cy="5525135"/>
          </a:xfrm>
          <a:prstGeom prst="rect"/>
          <a:noFill/>
        </p:spPr>
      </p:pic>
      <p:pic>
        <p:nvPicPr>
          <p:cNvPr id="45" name="그림 65" descr="C:/Users/user/AppData/Roaming/PolarisOffice/ETemp/10292_6878824/image-9-13.png"/>
          <p:cNvPicPr>
            <a:picLocks noChangeAspect="1"/>
          </p:cNvPicPr>
          <p:nvPr/>
        </p:nvPicPr>
        <p:blipFill rotWithShape="1">
          <a:blip r:embed="rId13" cstate="print">
            <a:duotone>
              <a:prstClr val="black"/>
              <a:schemeClr val="accent1">
                <a:lumMod val="20000"/>
                <a:lumOff val="8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802005" y="5478780"/>
            <a:ext cx="2380615" cy="857885"/>
          </a:xfrm>
          <a:prstGeom prst="rect"/>
          <a:noFill/>
        </p:spPr>
      </p:pic>
      <p:pic>
        <p:nvPicPr>
          <p:cNvPr id="46" name="그림 66" descr="C:/Users/user/AppData/Roaming/PolarisOffice/ETemp/10292_6878824/image-9-14.png"/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916305" y="5631180"/>
            <a:ext cx="153035" cy="153035"/>
          </a:xfrm>
          <a:prstGeom prst="rect"/>
          <a:noFill/>
        </p:spPr>
      </p:pic>
      <p:sp>
        <p:nvSpPr>
          <p:cNvPr id="47" name="도형 67"/>
          <p:cNvSpPr>
            <a:spLocks/>
          </p:cNvSpPr>
          <p:nvPr/>
        </p:nvSpPr>
        <p:spPr>
          <a:xfrm rot="0">
            <a:off x="1144905" y="5593080"/>
            <a:ext cx="1229360" cy="229235"/>
          </a:xfrm>
          <a:prstGeom prst="rect"/>
          <a:noFill/>
          <a:ln cap="flat" cmpd="sng">
            <a:prstDash/>
          </a:ln>
        </p:spPr>
        <p:txBody>
          <a:bodyPr wrap="square" lIns="0" tIns="0" rIns="0" bIns="0" numCol="1" vert="horz" anchor="t">
            <a:noAutofit/>
          </a:bodyPr>
          <a:lstStyle/>
          <a:p>
            <a:pPr marL="0" indent="0">
              <a:lnSpc>
                <a:spcPts val="1800"/>
              </a:lnSpc>
              <a:buFontTx/>
              <a:buNone/>
            </a:pPr>
            <a:r>
              <a:rPr lang="ko-KR" sz="1200" b="1">
                <a:solidFill>
                  <a:srgbClr val="1E40AF"/>
                </a:solidFill>
                <a:latin typeface="Roboto" charset="0"/>
                <a:ea typeface="Roboto" charset="0"/>
                <a:cs typeface="Roboto" charset="0"/>
              </a:rPr>
              <a:t>스마트 </a:t>
            </a:r>
            <a:r>
              <a:rPr lang="ko-KR" sz="1200" b="1">
                <a:solidFill>
                  <a:srgbClr val="1E40AF"/>
                </a:solidFill>
                <a:latin typeface="Roboto" charset="0"/>
                <a:ea typeface="Roboto" charset="0"/>
                <a:cs typeface="Roboto" charset="0"/>
              </a:rPr>
              <a:t>코디 추천</a:t>
            </a:r>
            <a:endParaRPr lang="ko-KR" altLang="en-US" sz="1200" b="1">
              <a:solidFill>
                <a:srgbClr val="1E40AF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48" name="도형 68"/>
          <p:cNvSpPr>
            <a:spLocks/>
          </p:cNvSpPr>
          <p:nvPr/>
        </p:nvSpPr>
        <p:spPr>
          <a:xfrm rot="0">
            <a:off x="916305" y="5859780"/>
            <a:ext cx="2101850" cy="191135"/>
          </a:xfrm>
          <a:prstGeom prst="rect"/>
          <a:noFill/>
          <a:ln cap="flat" cmpd="sng">
            <a:prstDash/>
          </a:ln>
        </p:spPr>
        <p:txBody>
          <a:bodyPr wrap="square" lIns="0" tIns="0" rIns="0" bIns="0" numCol="1" vert="horz" anchor="t">
            <a:noAutofit/>
          </a:bodyPr>
          <a:lstStyle/>
          <a:p>
            <a:pPr marL="0" indent="0">
              <a:lnSpc>
                <a:spcPts val="1500"/>
              </a:lnSpc>
              <a:buFontTx/>
              <a:buNone/>
            </a:pPr>
            <a:r>
              <a:rPr lang="ko-KR" sz="1050">
                <a:solidFill>
                  <a:srgbClr val="1D4ED8"/>
                </a:solidFill>
                <a:latin typeface="Roboto" charset="0"/>
                <a:ea typeface="Roboto" charset="0"/>
                <a:cs typeface="Roboto" charset="0"/>
              </a:rPr>
              <a:t>실시간 </a:t>
            </a:r>
            <a:r>
              <a:rPr lang="ko-KR" sz="1050">
                <a:solidFill>
                  <a:srgbClr val="1D4ED8"/>
                </a:solidFill>
                <a:latin typeface="Roboto" charset="0"/>
                <a:ea typeface="Roboto" charset="0"/>
                <a:cs typeface="Roboto" charset="0"/>
              </a:rPr>
              <a:t>기온에 </a:t>
            </a:r>
            <a:r>
              <a:rPr lang="ko-KR" sz="1050">
                <a:solidFill>
                  <a:srgbClr val="1D4ED8"/>
                </a:solidFill>
                <a:latin typeface="Roboto" charset="0"/>
                <a:ea typeface="Roboto" charset="0"/>
                <a:cs typeface="Roboto" charset="0"/>
              </a:rPr>
              <a:t>맞춰 </a:t>
            </a:r>
            <a:r>
              <a:rPr lang="ko-KR" sz="1050">
                <a:solidFill>
                  <a:srgbClr val="1D4ED8"/>
                </a:solidFill>
                <a:latin typeface="Roboto" charset="0"/>
                <a:ea typeface="Roboto" charset="0"/>
                <a:cs typeface="Roboto" charset="0"/>
              </a:rPr>
              <a:t>옷장 속</a:t>
            </a:r>
            <a:r>
              <a:rPr lang="ko-KR" sz="1050">
                <a:solidFill>
                  <a:srgbClr val="1D4ED8"/>
                </a:solidFill>
                <a:latin typeface="Roboto" charset="0"/>
                <a:ea typeface="Roboto" charset="0"/>
                <a:cs typeface="Roboto" charset="0"/>
              </a:rPr>
              <a:t> </a:t>
            </a:r>
            <a:r>
              <a:rPr lang="ko-KR" sz="1050">
                <a:solidFill>
                  <a:srgbClr val="1D4ED8"/>
                </a:solidFill>
                <a:latin typeface="Roboto" charset="0"/>
                <a:ea typeface="Roboto" charset="0"/>
                <a:cs typeface="Roboto" charset="0"/>
              </a:rPr>
              <a:t>상의/아우</a:t>
            </a:r>
            <a:r>
              <a:rPr lang="ko-KR" sz="1050">
                <a:solidFill>
                  <a:srgbClr val="1D4ED8"/>
                </a:solidFill>
                <a:latin typeface="Roboto" charset="0"/>
                <a:ea typeface="Roboto" charset="0"/>
                <a:cs typeface="Roboto" charset="0"/>
              </a:rPr>
              <a:t>터를 </a:t>
            </a:r>
            <a:r>
              <a:rPr lang="ko-KR" sz="1050">
                <a:solidFill>
                  <a:srgbClr val="1D4ED8"/>
                </a:solidFill>
                <a:latin typeface="Roboto" charset="0"/>
                <a:ea typeface="Roboto" charset="0"/>
                <a:cs typeface="Roboto" charset="0"/>
              </a:rPr>
              <a:t>자동 조합하여 추천</a:t>
            </a:r>
            <a:endParaRPr lang="ko-KR" altLang="en-US" sz="1050">
              <a:solidFill>
                <a:srgbClr val="1D4ED8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pic>
        <p:nvPicPr>
          <p:cNvPr id="49" name="그림 69" descr="C:/Users/user/AppData/Roaming/PolarisOffice/ETemp/10292_6878824/image-9-13.png"/>
          <p:cNvPicPr>
            <a:picLocks noChangeAspect="1"/>
          </p:cNvPicPr>
          <p:nvPr/>
        </p:nvPicPr>
        <p:blipFill rotWithShape="1">
          <a:blip r:embed="rId13" cstate="print">
            <a:duotone>
              <a:prstClr val="black"/>
              <a:schemeClr val="accent1">
                <a:lumMod val="20000"/>
                <a:lumOff val="8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293745" y="5476875"/>
            <a:ext cx="2413000" cy="857885"/>
          </a:xfrm>
          <a:prstGeom prst="rect"/>
          <a:noFill/>
        </p:spPr>
      </p:pic>
      <p:pic>
        <p:nvPicPr>
          <p:cNvPr id="50" name="그림 70" descr="C:/Users/user/AppData/Roaming/PolarisOffice/ETemp/10292_6878824/image-9-14.png"/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408045" y="5629275"/>
            <a:ext cx="153035" cy="153035"/>
          </a:xfrm>
          <a:prstGeom prst="rect"/>
          <a:noFill/>
        </p:spPr>
      </p:pic>
      <p:sp>
        <p:nvSpPr>
          <p:cNvPr id="51" name="도형 71"/>
          <p:cNvSpPr>
            <a:spLocks/>
          </p:cNvSpPr>
          <p:nvPr/>
        </p:nvSpPr>
        <p:spPr>
          <a:xfrm rot="0">
            <a:off x="3636645" y="5591175"/>
            <a:ext cx="1229360" cy="229235"/>
          </a:xfrm>
          <a:prstGeom prst="rect"/>
          <a:noFill/>
          <a:ln cap="flat" cmpd="sng">
            <a:prstDash/>
          </a:ln>
        </p:spPr>
        <p:txBody>
          <a:bodyPr wrap="square" lIns="0" tIns="0" rIns="0" bIns="0" numCol="1" vert="horz" anchor="t">
            <a:noAutofit/>
          </a:bodyPr>
          <a:lstStyle/>
          <a:p>
            <a:pPr marL="0" indent="0">
              <a:lnSpc>
                <a:spcPts val="1800"/>
              </a:lnSpc>
              <a:buFontTx/>
              <a:buNone/>
            </a:pPr>
            <a:r>
              <a:rPr lang="ko-KR" sz="1200" b="1">
                <a:solidFill>
                  <a:srgbClr val="1E40AF"/>
                </a:solidFill>
                <a:latin typeface="Roboto" charset="0"/>
                <a:ea typeface="Roboto" charset="0"/>
                <a:cs typeface="Roboto" charset="0"/>
              </a:rPr>
              <a:t>나만의 </a:t>
            </a:r>
            <a:r>
              <a:rPr lang="ko-KR" sz="1200" b="1">
                <a:solidFill>
                  <a:srgbClr val="1E40AF"/>
                </a:solidFill>
                <a:latin typeface="Roboto" charset="0"/>
                <a:ea typeface="Roboto" charset="0"/>
                <a:cs typeface="Roboto" charset="0"/>
              </a:rPr>
              <a:t>옷장</a:t>
            </a:r>
            <a:endParaRPr lang="ko-KR" altLang="en-US" sz="1200" b="1">
              <a:solidFill>
                <a:srgbClr val="1E40AF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52" name="도형 72"/>
          <p:cNvSpPr>
            <a:spLocks/>
          </p:cNvSpPr>
          <p:nvPr/>
        </p:nvSpPr>
        <p:spPr>
          <a:xfrm rot="0">
            <a:off x="3408045" y="5857875"/>
            <a:ext cx="2303145" cy="191135"/>
          </a:xfrm>
          <a:prstGeom prst="rect"/>
          <a:noFill/>
          <a:ln cap="flat" cmpd="sng">
            <a:prstDash/>
          </a:ln>
        </p:spPr>
        <p:txBody>
          <a:bodyPr wrap="square" lIns="0" tIns="0" rIns="0" bIns="0" numCol="1" vert="horz" anchor="t">
            <a:noAutofit/>
          </a:bodyPr>
          <a:lstStyle/>
          <a:p>
            <a:pPr marL="0" indent="0">
              <a:lnSpc>
                <a:spcPts val="1500"/>
              </a:lnSpc>
              <a:buFontTx/>
              <a:buNone/>
            </a:pPr>
            <a:r>
              <a:rPr lang="ko-KR" sz="1050">
                <a:solidFill>
                  <a:srgbClr val="1D4ED8"/>
                </a:solidFill>
                <a:latin typeface="Roboto" charset="0"/>
                <a:ea typeface="Roboto" charset="0"/>
                <a:cs typeface="Roboto" charset="0"/>
              </a:rPr>
              <a:t>개인 </a:t>
            </a:r>
            <a:r>
              <a:rPr lang="ko-KR" sz="1050">
                <a:solidFill>
                  <a:srgbClr val="1D4ED8"/>
                </a:solidFill>
                <a:latin typeface="Roboto" charset="0"/>
                <a:ea typeface="Roboto" charset="0"/>
                <a:cs typeface="Roboto" charset="0"/>
              </a:rPr>
              <a:t>의류 등록(</a:t>
            </a:r>
            <a:r>
              <a:rPr lang="ko-KR" sz="1050">
                <a:solidFill>
                  <a:srgbClr val="1D4ED8"/>
                </a:solidFill>
                <a:latin typeface="Roboto" charset="0"/>
                <a:ea typeface="Roboto" charset="0"/>
                <a:cs typeface="Roboto" charset="0"/>
              </a:rPr>
              <a:t>색상/</a:t>
            </a:r>
            <a:r>
              <a:rPr lang="ko-KR" sz="1050">
                <a:solidFill>
                  <a:srgbClr val="1D4ED8"/>
                </a:solidFill>
                <a:latin typeface="Roboto" charset="0"/>
                <a:ea typeface="Roboto" charset="0"/>
                <a:cs typeface="Roboto" charset="0"/>
              </a:rPr>
              <a:t>카테고리/두께)</a:t>
            </a:r>
            <a:endParaRPr lang="ko-KR" altLang="en-US" sz="1050">
              <a:solidFill>
                <a:srgbClr val="1D4ED8"/>
              </a:solidFill>
              <a:latin typeface="Roboto" charset="0"/>
              <a:ea typeface="Roboto" charset="0"/>
              <a:cs typeface="Roboto" charset="0"/>
            </a:endParaRPr>
          </a:p>
          <a:p>
            <a:pPr marL="0" indent="0">
              <a:lnSpc>
                <a:spcPts val="1500"/>
              </a:lnSpc>
              <a:buFontTx/>
              <a:buNone/>
            </a:pPr>
            <a:r>
              <a:rPr lang="ko-KR" sz="1050">
                <a:solidFill>
                  <a:srgbClr val="1D4ED8"/>
                </a:solidFill>
                <a:latin typeface="Roboto" charset="0"/>
                <a:ea typeface="Roboto" charset="0"/>
                <a:cs typeface="Roboto" charset="0"/>
              </a:rPr>
              <a:t>조회 및 관</a:t>
            </a:r>
            <a:r>
              <a:rPr lang="ko-KR" sz="1050">
                <a:solidFill>
                  <a:srgbClr val="1D4ED8"/>
                </a:solidFill>
                <a:latin typeface="Roboto" charset="0"/>
                <a:ea typeface="Roboto" charset="0"/>
                <a:cs typeface="Roboto" charset="0"/>
              </a:rPr>
              <a:t>리 </a:t>
            </a:r>
            <a:r>
              <a:rPr lang="ko-KR" sz="1050">
                <a:solidFill>
                  <a:srgbClr val="1D4ED8"/>
                </a:solidFill>
                <a:latin typeface="Roboto" charset="0"/>
                <a:ea typeface="Roboto" charset="0"/>
                <a:cs typeface="Roboto" charset="0"/>
              </a:rPr>
              <a:t>기능 제공</a:t>
            </a:r>
            <a:endParaRPr lang="ko-KR" altLang="en-US" sz="1050">
              <a:solidFill>
                <a:srgbClr val="1D4ED8"/>
              </a:solidFill>
              <a:latin typeface="Roboto" charset="0"/>
              <a:ea typeface="Roboto" charset="0"/>
              <a:cs typeface="Roboto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838200"/>
            <a:ext cx="762000" cy="38100"/>
          </a:xfrm>
          <a:prstGeom prst="rect">
            <a:avLst/>
          </a:prstGeom>
        </p:spPr>
      </p:pic>
      <p:sp>
        <p:nvSpPr>
          <p:cNvPr id="60" name="Text 0"/>
          <p:cNvSpPr/>
          <p:nvPr/>
        </p:nvSpPr>
        <p:spPr>
          <a:xfrm>
            <a:off x="609600" y="381000"/>
            <a:ext cx="10973435" cy="381635"/>
          </a:xfrm>
          <a:prstGeom prst="rect">
            <a:avLst/>
          </a:prstGeom>
          <a:noFill/>
          <a:ln/>
        </p:spPr>
        <p:txBody>
          <a:bodyPr wrap="square" lIns="0" tIns="0" rIns="0" bIns="0" numCol="1" vert="horz" anchor="t">
            <a:noAutofit/>
          </a:bodyPr>
          <a:lstStyle/>
          <a:p>
            <a:pPr marL="0" indent="0">
              <a:lnSpc>
                <a:spcPts val="3000"/>
              </a:lnSpc>
              <a:buFontTx/>
              <a:buNone/>
            </a:pPr>
            <a:r>
              <a:rPr lang="en-US" sz="2700" b="1">
                <a:solidFill>
                  <a:srgbClr val="1E3A8A"/>
                </a:solidFill>
                <a:latin typeface="Roboto" charset="0"/>
                <a:ea typeface="Roboto" charset="0"/>
                <a:cs typeface="Roboto" charset="0"/>
              </a:rPr>
              <a:t>앱 시연 </a:t>
            </a:r>
            <a:endParaRPr lang="ko-KR" altLang="en-US" sz="2700" b="1">
              <a:solidFill>
                <a:srgbClr val="1E3A8A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92" name="Text 32"/>
          <p:cNvSpPr/>
          <p:nvPr/>
        </p:nvSpPr>
        <p:spPr>
          <a:xfrm>
            <a:off x="11487150" y="6467475"/>
            <a:ext cx="503555" cy="200660"/>
          </a:xfrm>
          <a:prstGeom prst="rect">
            <a:avLst/>
          </a:prstGeom>
          <a:noFill/>
          <a:ln/>
        </p:spPr>
        <p:txBody>
          <a:bodyPr wrap="square" lIns="0" tIns="0" rIns="0" bIns="0" numCol="1" vert="horz" anchor="t">
            <a:noAutofit/>
          </a:bodyPr>
          <a:lstStyle/>
          <a:p>
            <a:pPr marL="0" indent="0">
              <a:lnSpc>
                <a:spcPts val="1575"/>
              </a:lnSpc>
              <a:buFontTx/>
              <a:buNone/>
            </a:pPr>
            <a:r>
              <a:rPr lang="ko-KR" sz="1050">
                <a:solidFill>
                  <a:srgbClr val="374151"/>
                </a:solidFill>
                <a:latin typeface="Roboto" charset="0"/>
                <a:ea typeface="Roboto" charset="0"/>
                <a:cs typeface="Roboto" charset="0"/>
              </a:rPr>
              <a:t>7</a:t>
            </a:r>
            <a:r>
              <a:rPr lang="en-US" sz="1050">
                <a:solidFill>
                  <a:srgbClr val="374151"/>
                </a:solidFill>
                <a:latin typeface="Roboto" charset="0"/>
                <a:ea typeface="Roboto" charset="0"/>
                <a:cs typeface="Roboto" charset="0"/>
              </a:rPr>
              <a:t> / </a:t>
            </a:r>
            <a:r>
              <a:rPr lang="ko-KR" sz="1050">
                <a:solidFill>
                  <a:srgbClr val="374151"/>
                </a:solidFill>
                <a:latin typeface="Roboto" charset="0"/>
                <a:ea typeface="Roboto" charset="0"/>
                <a:cs typeface="Roboto" charset="0"/>
              </a:rPr>
              <a:t>8</a:t>
            </a:r>
            <a:endParaRPr lang="ko-KR" altLang="en-US" sz="1050">
              <a:solidFill>
                <a:srgbClr val="374151"/>
              </a:solidFill>
              <a:latin typeface="Roboto" charset="0"/>
              <a:ea typeface="Roboto" charset="0"/>
              <a:cs typeface="Roboto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838200"/>
            <a:ext cx="762000" cy="38100"/>
          </a:xfrm>
          <a:prstGeom prst="rect">
            <a:avLst/>
          </a:prstGeom>
        </p:spPr>
      </p:pic>
      <p:pic>
        <p:nvPicPr>
          <p:cNvPr id="4" name="Image 2" descr="C:/Users/user/AppData/Roaming/PolarisOffice/ETemp/10292_6878824/image-13-3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259455" y="1198245"/>
            <a:ext cx="5258435" cy="4477385"/>
          </a:xfrm>
          <a:prstGeom prst="rect"/>
          <a:noFill/>
        </p:spPr>
      </p:pic>
      <p:pic>
        <p:nvPicPr>
          <p:cNvPr id="5" name="Image 3" descr="C:/Users/user/AppData/Roaming/PolarisOffice/ETemp/10292_6878824/image-13-4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488055" y="1426845"/>
            <a:ext cx="476885" cy="476885"/>
          </a:xfrm>
          <a:prstGeom prst="rect"/>
          <a:noFill/>
        </p:spPr>
      </p:pic>
      <p:pic>
        <p:nvPicPr>
          <p:cNvPr id="6" name="Image 4" descr="C:/Users/user/AppData/Roaming/PolarisOffice/ETemp/10292_6878824/image-13-5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597275" y="1512570"/>
            <a:ext cx="257810" cy="305435"/>
          </a:xfrm>
          <a:prstGeom prst="rect"/>
          <a:noFill/>
        </p:spPr>
      </p:pic>
      <p:pic>
        <p:nvPicPr>
          <p:cNvPr id="7" name="Image 5" descr="C:/Users/user/AppData/Roaming/PolarisOffice/ETemp/10292_6878824/image-13-6.pn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602355" y="2207895"/>
            <a:ext cx="381635" cy="381635"/>
          </a:xfrm>
          <a:prstGeom prst="rect"/>
          <a:noFill/>
        </p:spPr>
      </p:pic>
      <p:pic>
        <p:nvPicPr>
          <p:cNvPr id="8" name="Image 6" descr="C:/Users/user/AppData/Roaming/PolarisOffice/ETemp/10292_6878824/image-13-7.png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735705" y="2322195"/>
            <a:ext cx="114935" cy="153035"/>
          </a:xfrm>
          <a:prstGeom prst="rect"/>
          <a:noFill/>
        </p:spPr>
      </p:pic>
      <p:pic>
        <p:nvPicPr>
          <p:cNvPr id="9" name="Image 7" descr="C:/Users/user/AppData/Roaming/PolarisOffice/ETemp/10292_6878824/image-13-8.png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602355" y="3084195"/>
            <a:ext cx="381635" cy="381635"/>
          </a:xfrm>
          <a:prstGeom prst="rect"/>
          <a:noFill/>
        </p:spPr>
      </p:pic>
      <p:pic>
        <p:nvPicPr>
          <p:cNvPr id="10" name="Image 8" descr="C:/Users/user/AppData/Roaming/PolarisOffice/ETemp/10292_6878824/image-13-9.png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697605" y="3198495"/>
            <a:ext cx="191135" cy="153035"/>
          </a:xfrm>
          <a:prstGeom prst="rect"/>
          <a:noFill/>
        </p:spPr>
      </p:pic>
      <p:pic>
        <p:nvPicPr>
          <p:cNvPr id="11" name="Image 9" descr="C:/Users/user/AppData/Roaming/PolarisOffice/ETemp/10292_6878824/image-13-10.png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602355" y="3960495"/>
            <a:ext cx="381635" cy="381635"/>
          </a:xfrm>
          <a:prstGeom prst="rect"/>
          <a:noFill/>
        </p:spPr>
      </p:pic>
      <p:pic>
        <p:nvPicPr>
          <p:cNvPr id="12" name="Image 10" descr="C:/Users/user/AppData/Roaming/PolarisOffice/ETemp/10292_6878824/image-13-11.png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726180" y="4074795"/>
            <a:ext cx="133985" cy="153035"/>
          </a:xfrm>
          <a:prstGeom prst="rect"/>
          <a:noFill/>
        </p:spPr>
      </p:pic>
      <p:pic>
        <p:nvPicPr>
          <p:cNvPr id="13" name="Image 11" descr="C:/Users/user/AppData/Roaming/PolarisOffice/ETemp/10292_6878824/image-13-12.png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602355" y="4836795"/>
            <a:ext cx="381635" cy="381635"/>
          </a:xfrm>
          <a:prstGeom prst="rect"/>
          <a:noFill/>
        </p:spPr>
      </p:pic>
      <p:pic>
        <p:nvPicPr>
          <p:cNvPr id="14" name="Image 12" descr="C:/Users/user/AppData/Roaming/PolarisOffice/ETemp/10292_6878824/image-13-13.png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697605" y="4951095"/>
            <a:ext cx="191135" cy="153035"/>
          </a:xfrm>
          <a:prstGeom prst="rect"/>
          <a:noFill/>
        </p:spPr>
      </p:pic>
      <p:sp>
        <p:nvSpPr>
          <p:cNvPr id="28" name="Text 0"/>
          <p:cNvSpPr/>
          <p:nvPr/>
        </p:nvSpPr>
        <p:spPr>
          <a:xfrm>
            <a:off x="609600" y="381000"/>
            <a:ext cx="10973435" cy="381635"/>
          </a:xfrm>
          <a:prstGeom prst="rect">
            <a:avLst/>
          </a:prstGeom>
          <a:noFill/>
          <a:ln/>
        </p:spPr>
        <p:txBody>
          <a:bodyPr wrap="square" lIns="0" tIns="0" rIns="0" bIns="0" numCol="1" vert="horz" anchor="t">
            <a:noAutofit/>
          </a:bodyPr>
          <a:lstStyle/>
          <a:p>
            <a:pPr marL="0" indent="0">
              <a:lnSpc>
                <a:spcPts val="3000"/>
              </a:lnSpc>
              <a:buFontTx/>
              <a:buNone/>
            </a:pPr>
            <a:r>
              <a:rPr lang="en-US" sz="2700" b="1">
                <a:solidFill>
                  <a:srgbClr val="1E3A8A"/>
                </a:solidFill>
                <a:latin typeface="Roboto" charset="0"/>
                <a:ea typeface="Roboto" charset="0"/>
                <a:cs typeface="Roboto" charset="0"/>
              </a:rPr>
              <a:t>프로젝트 성과</a:t>
            </a:r>
            <a:endParaRPr lang="ko-KR" altLang="en-US" sz="2700" b="1">
              <a:solidFill>
                <a:srgbClr val="1E3A8A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29" name="Text 1"/>
          <p:cNvSpPr>
            <a:spLocks/>
          </p:cNvSpPr>
          <p:nvPr/>
        </p:nvSpPr>
        <p:spPr>
          <a:xfrm rot="0">
            <a:off x="4116705" y="1512570"/>
            <a:ext cx="1715135" cy="305435"/>
          </a:xfrm>
          <a:prstGeom prst="rect"/>
          <a:noFill/>
          <a:ln cap="flat" cmpd="sng">
            <a:prstDash/>
          </a:ln>
        </p:spPr>
        <p:txBody>
          <a:bodyPr wrap="square" lIns="0" tIns="0" rIns="0" bIns="0" numCol="1" vert="horz" anchor="t">
            <a:noAutofit/>
          </a:bodyPr>
          <a:lstStyle/>
          <a:p>
            <a:pPr marL="0" indent="0">
              <a:lnSpc>
                <a:spcPts val="2400"/>
              </a:lnSpc>
              <a:buFontTx/>
              <a:buNone/>
            </a:pPr>
            <a:r>
              <a:rPr lang="en-US" sz="1800" b="1">
                <a:solidFill>
                  <a:srgbClr val="1E40AF"/>
                </a:solidFill>
                <a:latin typeface="Roboto" charset="0"/>
                <a:ea typeface="Roboto" charset="0"/>
                <a:cs typeface="Roboto" charset="0"/>
              </a:rPr>
              <a:t>프로젝트 성과</a:t>
            </a:r>
            <a:endParaRPr lang="ko-KR" altLang="en-US" sz="1800" b="1">
              <a:solidFill>
                <a:srgbClr val="1E40AF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30" name="Text 2"/>
          <p:cNvSpPr>
            <a:spLocks/>
          </p:cNvSpPr>
          <p:nvPr/>
        </p:nvSpPr>
        <p:spPr>
          <a:xfrm rot="0">
            <a:off x="4097655" y="2207895"/>
            <a:ext cx="3963035" cy="267335"/>
          </a:xfrm>
          <a:prstGeom prst="rect"/>
          <a:noFill/>
          <a:ln cap="flat" cmpd="sng">
            <a:prstDash/>
          </a:ln>
        </p:spPr>
        <p:txBody>
          <a:bodyPr wrap="square" lIns="0" tIns="0" rIns="0" bIns="0" numCol="1" vert="horz" anchor="t">
            <a:noAutofit/>
          </a:bodyPr>
          <a:lstStyle/>
          <a:p>
            <a:pPr marL="0" indent="0">
              <a:lnSpc>
                <a:spcPts val="2100"/>
              </a:lnSpc>
              <a:buFontTx/>
              <a:buNone/>
            </a:pPr>
            <a:r>
              <a:rPr lang="en-US" sz="1350" b="1">
                <a:solidFill>
                  <a:srgbClr val="1E40AF"/>
                </a:solidFill>
                <a:latin typeface="Roboto" charset="0"/>
                <a:ea typeface="Roboto" charset="0"/>
                <a:cs typeface="Roboto" charset="0"/>
              </a:rPr>
              <a:t>하이브리드 앱 개발</a:t>
            </a:r>
            <a:endParaRPr lang="ko-KR" altLang="en-US" sz="1350" b="1">
              <a:solidFill>
                <a:srgbClr val="1E40AF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31" name="Text 3"/>
          <p:cNvSpPr>
            <a:spLocks/>
          </p:cNvSpPr>
          <p:nvPr/>
        </p:nvSpPr>
        <p:spPr>
          <a:xfrm rot="0">
            <a:off x="4097655" y="2474595"/>
            <a:ext cx="4755515" cy="229235"/>
          </a:xfrm>
          <a:prstGeom prst="rect"/>
          <a:noFill/>
          <a:ln cap="flat" cmpd="sng">
            <a:prstDash/>
          </a:ln>
        </p:spPr>
        <p:txBody>
          <a:bodyPr wrap="square" lIns="0" tIns="0" rIns="0" bIns="0" numCol="1" vert="horz" anchor="t">
            <a:noAutofit/>
          </a:bodyPr>
          <a:lstStyle/>
          <a:p>
            <a:pPr marL="0" indent="0">
              <a:lnSpc>
                <a:spcPts val="1800"/>
              </a:lnSpc>
              <a:buFontTx/>
              <a:buNone/>
            </a:pPr>
            <a:r>
              <a:rPr lang="en-US" sz="1200">
                <a:solidFill>
                  <a:srgbClr val="1D4ED8"/>
                </a:solidFill>
                <a:latin typeface="Roboto" charset="0"/>
                <a:ea typeface="Roboto" charset="0"/>
                <a:cs typeface="Roboto" charset="0"/>
              </a:rPr>
              <a:t>웹 기술과 네이티브 앱의 성능을 결합한 하이브리드 앱 구현</a:t>
            </a:r>
            <a:endParaRPr lang="ko-KR" altLang="en-US" sz="1200">
              <a:solidFill>
                <a:srgbClr val="1D4ED8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32" name="Text 4"/>
          <p:cNvSpPr>
            <a:spLocks/>
          </p:cNvSpPr>
          <p:nvPr/>
        </p:nvSpPr>
        <p:spPr>
          <a:xfrm rot="0">
            <a:off x="4097655" y="3084195"/>
            <a:ext cx="4029710" cy="267335"/>
          </a:xfrm>
          <a:prstGeom prst="rect"/>
          <a:noFill/>
          <a:ln cap="flat" cmpd="sng">
            <a:prstDash/>
          </a:ln>
        </p:spPr>
        <p:txBody>
          <a:bodyPr wrap="square" lIns="0" tIns="0" rIns="0" bIns="0" numCol="1" vert="horz" anchor="t">
            <a:noAutofit/>
          </a:bodyPr>
          <a:lstStyle/>
          <a:p>
            <a:pPr marL="0" indent="0">
              <a:lnSpc>
                <a:spcPts val="2100"/>
              </a:lnSpc>
              <a:buFontTx/>
              <a:buNone/>
            </a:pPr>
            <a:r>
              <a:rPr lang="en-US" sz="1350" b="1">
                <a:solidFill>
                  <a:srgbClr val="1E40AF"/>
                </a:solidFill>
                <a:latin typeface="Roboto" charset="0"/>
                <a:ea typeface="Roboto" charset="0"/>
                <a:cs typeface="Roboto" charset="0"/>
              </a:rPr>
              <a:t>날씨 데이터 연동</a:t>
            </a:r>
            <a:endParaRPr lang="ko-KR" altLang="en-US" sz="1350" b="1">
              <a:solidFill>
                <a:srgbClr val="1E40AF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33" name="Text 5"/>
          <p:cNvSpPr>
            <a:spLocks/>
          </p:cNvSpPr>
          <p:nvPr/>
        </p:nvSpPr>
        <p:spPr>
          <a:xfrm rot="0">
            <a:off x="4097655" y="3350895"/>
            <a:ext cx="4835525" cy="229235"/>
          </a:xfrm>
          <a:prstGeom prst="rect"/>
          <a:noFill/>
          <a:ln cap="flat" cmpd="sng">
            <a:prstDash/>
          </a:ln>
        </p:spPr>
        <p:txBody>
          <a:bodyPr wrap="square" lIns="0" tIns="0" rIns="0" bIns="0" numCol="1" vert="horz" anchor="t">
            <a:noAutofit/>
          </a:bodyPr>
          <a:lstStyle/>
          <a:p>
            <a:pPr marL="0" indent="0">
              <a:lnSpc>
                <a:spcPts val="1800"/>
              </a:lnSpc>
              <a:buFontTx/>
              <a:buNone/>
            </a:pPr>
            <a:r>
              <a:rPr lang="en-US" sz="1200">
                <a:solidFill>
                  <a:srgbClr val="1D4ED8"/>
                </a:solidFill>
                <a:latin typeface="Roboto" charset="0"/>
                <a:ea typeface="Roboto" charset="0"/>
                <a:cs typeface="Roboto" charset="0"/>
              </a:rPr>
              <a:t>OpenWeatherMap API를 통한 실시간 날씨 정보 획득 및 분석</a:t>
            </a:r>
            <a:endParaRPr lang="ko-KR" altLang="en-US" sz="1200">
              <a:solidFill>
                <a:srgbClr val="1D4ED8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34" name="Text 6"/>
          <p:cNvSpPr>
            <a:spLocks/>
          </p:cNvSpPr>
          <p:nvPr/>
        </p:nvSpPr>
        <p:spPr>
          <a:xfrm rot="0">
            <a:off x="4097655" y="3960495"/>
            <a:ext cx="3963035" cy="267335"/>
          </a:xfrm>
          <a:prstGeom prst="rect"/>
          <a:noFill/>
          <a:ln cap="flat" cmpd="sng">
            <a:prstDash/>
          </a:ln>
        </p:spPr>
        <p:txBody>
          <a:bodyPr wrap="square" lIns="0" tIns="0" rIns="0" bIns="0" numCol="1" vert="horz" anchor="t">
            <a:noAutofit/>
          </a:bodyPr>
          <a:lstStyle/>
          <a:p>
            <a:pPr marL="0" indent="0">
              <a:lnSpc>
                <a:spcPts val="2100"/>
              </a:lnSpc>
              <a:buFontTx/>
              <a:buNone/>
            </a:pPr>
            <a:r>
              <a:rPr lang="en-US" sz="1350" b="1">
                <a:solidFill>
                  <a:srgbClr val="1E40AF"/>
                </a:solidFill>
                <a:latin typeface="Roboto" charset="0"/>
                <a:ea typeface="Roboto" charset="0"/>
                <a:cs typeface="Roboto" charset="0"/>
              </a:rPr>
              <a:t>코디 추천 알고리즘</a:t>
            </a:r>
            <a:endParaRPr lang="ko-KR" altLang="en-US" sz="1350" b="1">
              <a:solidFill>
                <a:srgbClr val="1E40AF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35" name="Text 7"/>
          <p:cNvSpPr>
            <a:spLocks/>
          </p:cNvSpPr>
          <p:nvPr/>
        </p:nvSpPr>
        <p:spPr>
          <a:xfrm rot="0">
            <a:off x="4097655" y="4227195"/>
            <a:ext cx="4755515" cy="229235"/>
          </a:xfrm>
          <a:prstGeom prst="rect"/>
          <a:noFill/>
          <a:ln cap="flat" cmpd="sng">
            <a:prstDash/>
          </a:ln>
        </p:spPr>
        <p:txBody>
          <a:bodyPr wrap="square" lIns="0" tIns="0" rIns="0" bIns="0" numCol="1" vert="horz" anchor="t">
            <a:noAutofit/>
          </a:bodyPr>
          <a:lstStyle/>
          <a:p>
            <a:pPr marL="0" indent="0">
              <a:lnSpc>
                <a:spcPts val="1800"/>
              </a:lnSpc>
              <a:buFontTx/>
              <a:buNone/>
            </a:pPr>
            <a:r>
              <a:rPr lang="en-US" sz="1200">
                <a:solidFill>
                  <a:srgbClr val="1D4ED8"/>
                </a:solidFill>
                <a:latin typeface="Roboto" charset="0"/>
                <a:ea typeface="Roboto" charset="0"/>
                <a:cs typeface="Roboto" charset="0"/>
              </a:rPr>
              <a:t>기온별 조건문 로직을 통한 상의와 아우터의 조합 산출</a:t>
            </a:r>
            <a:endParaRPr lang="ko-KR" altLang="en-US" sz="1200">
              <a:solidFill>
                <a:srgbClr val="1D4ED8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36" name="Text 8"/>
          <p:cNvSpPr>
            <a:spLocks/>
          </p:cNvSpPr>
          <p:nvPr/>
        </p:nvSpPr>
        <p:spPr>
          <a:xfrm rot="0">
            <a:off x="4097655" y="4836795"/>
            <a:ext cx="2810510" cy="267335"/>
          </a:xfrm>
          <a:prstGeom prst="rect"/>
          <a:noFill/>
          <a:ln cap="flat" cmpd="sng">
            <a:prstDash/>
          </a:ln>
        </p:spPr>
        <p:txBody>
          <a:bodyPr wrap="square" lIns="0" tIns="0" rIns="0" bIns="0" numCol="1" vert="horz" anchor="t">
            <a:noAutofit/>
          </a:bodyPr>
          <a:lstStyle/>
          <a:p>
            <a:pPr marL="0" indent="0">
              <a:lnSpc>
                <a:spcPts val="2100"/>
              </a:lnSpc>
              <a:buFontTx/>
              <a:buNone/>
            </a:pPr>
            <a:r>
              <a:rPr lang="en-US" sz="1350" b="1">
                <a:solidFill>
                  <a:srgbClr val="1E40AF"/>
                </a:solidFill>
                <a:latin typeface="Roboto" charset="0"/>
                <a:ea typeface="Roboto" charset="0"/>
                <a:cs typeface="Roboto" charset="0"/>
              </a:rPr>
              <a:t>나만의 옷장 관리</a:t>
            </a:r>
            <a:endParaRPr lang="ko-KR" altLang="en-US" sz="1350" b="1">
              <a:solidFill>
                <a:srgbClr val="1E40AF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37" name="Text 9"/>
          <p:cNvSpPr>
            <a:spLocks/>
          </p:cNvSpPr>
          <p:nvPr/>
        </p:nvSpPr>
        <p:spPr>
          <a:xfrm rot="0">
            <a:off x="4097655" y="5103495"/>
            <a:ext cx="3372485" cy="229235"/>
          </a:xfrm>
          <a:prstGeom prst="rect"/>
          <a:noFill/>
          <a:ln cap="flat" cmpd="sng">
            <a:prstDash/>
          </a:ln>
        </p:spPr>
        <p:txBody>
          <a:bodyPr wrap="square" lIns="0" tIns="0" rIns="0" bIns="0" numCol="1" vert="horz" anchor="t">
            <a:noAutofit/>
          </a:bodyPr>
          <a:lstStyle/>
          <a:p>
            <a:pPr marL="0" indent="0">
              <a:lnSpc>
                <a:spcPts val="1800"/>
              </a:lnSpc>
              <a:buFontTx/>
              <a:buNone/>
            </a:pPr>
            <a:r>
              <a:rPr lang="en-US" sz="1200">
                <a:solidFill>
                  <a:srgbClr val="1D4ED8"/>
                </a:solidFill>
                <a:latin typeface="Roboto" charset="0"/>
                <a:ea typeface="Roboto" charset="0"/>
                <a:cs typeface="Roboto" charset="0"/>
              </a:rPr>
              <a:t>LocalStorage를 활용한 CRUD 시스템 구현</a:t>
            </a:r>
            <a:endParaRPr lang="ko-KR" altLang="en-US" sz="1200">
              <a:solidFill>
                <a:srgbClr val="1D4ED8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48" name="Text 20"/>
          <p:cNvSpPr/>
          <p:nvPr/>
        </p:nvSpPr>
        <p:spPr>
          <a:xfrm>
            <a:off x="11487150" y="6467475"/>
            <a:ext cx="503555" cy="200660"/>
          </a:xfrm>
          <a:prstGeom prst="rect">
            <a:avLst/>
          </a:prstGeom>
          <a:noFill/>
          <a:ln/>
        </p:spPr>
        <p:txBody>
          <a:bodyPr wrap="square" lIns="0" tIns="0" rIns="0" bIns="0" numCol="1" vert="horz" anchor="t">
            <a:noAutofit/>
          </a:bodyPr>
          <a:lstStyle/>
          <a:p>
            <a:pPr marL="0" indent="0">
              <a:lnSpc>
                <a:spcPts val="1575"/>
              </a:lnSpc>
              <a:buFontTx/>
              <a:buNone/>
            </a:pPr>
            <a:r>
              <a:rPr lang="ko-KR" sz="1050">
                <a:solidFill>
                  <a:srgbClr val="374151"/>
                </a:solidFill>
                <a:latin typeface="Roboto" charset="0"/>
                <a:ea typeface="Roboto" charset="0"/>
                <a:cs typeface="Roboto" charset="0"/>
              </a:rPr>
              <a:t>8</a:t>
            </a:r>
            <a:r>
              <a:rPr lang="en-US" sz="1050">
                <a:solidFill>
                  <a:srgbClr val="374151"/>
                </a:solidFill>
                <a:latin typeface="Roboto" charset="0"/>
                <a:ea typeface="Roboto" charset="0"/>
                <a:cs typeface="Roboto" charset="0"/>
              </a:rPr>
              <a:t> / </a:t>
            </a:r>
            <a:r>
              <a:rPr lang="ko-KR" sz="1050">
                <a:solidFill>
                  <a:srgbClr val="374151"/>
                </a:solidFill>
                <a:latin typeface="Roboto" charset="0"/>
                <a:ea typeface="Roboto" charset="0"/>
                <a:cs typeface="Roboto" charset="0"/>
              </a:rPr>
              <a:t>8</a:t>
            </a:r>
            <a:endParaRPr lang="ko-KR" altLang="en-US" sz="1050">
              <a:solidFill>
                <a:srgbClr val="374151"/>
              </a:solidFill>
              <a:latin typeface="Roboto" charset="0"/>
              <a:ea typeface="Roboto" charset="0"/>
              <a:cs typeface="Roboto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Polaris Office Slide</Application>
  <AppVersion>12.000</AppVersion>
  <Characters>0</Characters>
  <CharactersWithSpaces>0</CharactersWithSpaces>
  <Company>PptxGenJS</Company>
  <DocSecurity>0</DocSecurity>
  <HyperlinksChanged>false</HyperlinksChanged>
  <Lines>0</Lines>
  <LinksUpToDate>false</LinksUpToDate>
  <Pages>8</Pages>
  <Paragraphs>0</Paragraphs>
  <Words>0</Words>
  <TotalTime>0</TotalTime>
  <MMClips>0</MMClips>
  <ScaleCrop>false</ScaleCrop>
  <HeadingPairs>
    <vt:vector size="2" baseType="variant">
      <vt:variant>
        <vt:lpstr>Title</vt:lpstr>
      </vt:variant>
      <vt:variant>
        <vt:i4>1</vt:i4>
      </vt:variant>
    </vt:vector>
  </HeadingPairs>
  <TitlesOfParts>
    <vt:vector size="1" baseType="lpstr">
      <vt:lpstr>Title text</vt:lpstr>
    </vt:vector>
  </TitlesOfParts>
  <SharedDoc>false</SharedDoc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3</cp:revision>
  <dc:creator>PptxGenJS</dc:creator>
  <cp:lastModifiedBy>A</cp:lastModifiedBy>
  <dc:title>PptxGenJS Presentation</dc:title>
  <dc:subject>PptxGenJS Presentation</dc:subject>
  <cp:version>10.105.286.56066</cp:version>
  <dcterms:modified xsi:type="dcterms:W3CDTF">2025-12-05T13:34:29Z</dcterms:modified>
</cp:coreProperties>
</file>